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notesMasterIdLst>
    <p:notesMasterId r:id="rId28"/>
  </p:notesMasterIdLst>
  <p:sldSz cx="9144000" cy="5143500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notesMaster" Target="notesMasters/notesMaster1.xml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jpeg"/><Relationship Id="rId2" Type="http://schemas.openxmlformats.org/officeDocument/2006/relationships/image" Target="../media/image-10-2.jpeg"/><Relationship Id="rId3" Type="http://schemas.openxmlformats.org/officeDocument/2006/relationships/image" Target="../media/image-10-3.jpeg"/><Relationship Id="rId4" Type="http://schemas.openxmlformats.org/officeDocument/2006/relationships/image" Target="../media/image-10-4.jpeg"/><Relationship Id="rId5" Type="http://schemas.openxmlformats.org/officeDocument/2006/relationships/image" Target="../media/image-10-5.jpe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jpeg"/><Relationship Id="rId2" Type="http://schemas.openxmlformats.org/officeDocument/2006/relationships/image" Target="../media/image-11-2.jpeg"/><Relationship Id="rId3" Type="http://schemas.openxmlformats.org/officeDocument/2006/relationships/image" Target="../media/image-11-3.png"/><Relationship Id="rId4" Type="http://schemas.openxmlformats.org/officeDocument/2006/relationships/image" Target="../media/image-11-4.png"/><Relationship Id="rId5" Type="http://schemas.openxmlformats.org/officeDocument/2006/relationships/image" Target="../media/image-11-5.png"/><Relationship Id="rId6" Type="http://schemas.openxmlformats.org/officeDocument/2006/relationships/image" Target="../media/image-11-6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-1.jpeg"/><Relationship Id="rId2" Type="http://schemas.openxmlformats.org/officeDocument/2006/relationships/image" Target="../media/image-14-2.jpe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5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6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7-1.jpeg"/><Relationship Id="rId2" Type="http://schemas.openxmlformats.org/officeDocument/2006/relationships/image" Target="../media/image-17-2.jpeg"/><Relationship Id="rId3" Type="http://schemas.openxmlformats.org/officeDocument/2006/relationships/image" Target="../media/image-17-3.jpeg"/><Relationship Id="rId4" Type="http://schemas.openxmlformats.org/officeDocument/2006/relationships/image" Target="../media/image-17-4.jpeg"/><Relationship Id="rId5" Type="http://schemas.openxmlformats.org/officeDocument/2006/relationships/image" Target="../media/image-17-5.jpe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8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9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0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1-1.jpeg"/><Relationship Id="rId2" Type="http://schemas.openxmlformats.org/officeDocument/2006/relationships/image" Target="../media/image-21-2.jpeg"/><Relationship Id="rId3" Type="http://schemas.openxmlformats.org/officeDocument/2006/relationships/image" Target="../media/image-21-3.jpeg"/><Relationship Id="rId4" Type="http://schemas.openxmlformats.org/officeDocument/2006/relationships/image" Target="../media/image-21-4.jpe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2-1.jpeg"/><Relationship Id="rId2" Type="http://schemas.openxmlformats.org/officeDocument/2006/relationships/image" Target="../media/image-22-2.png"/><Relationship Id="rId3" Type="http://schemas.openxmlformats.org/officeDocument/2006/relationships/image" Target="../media/image-22-3.png"/><Relationship Id="rId4" Type="http://schemas.openxmlformats.org/officeDocument/2006/relationships/image" Target="../media/image-22-4.png"/><Relationship Id="rId5" Type="http://schemas.openxmlformats.org/officeDocument/2006/relationships/image" Target="../media/image-22-5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3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4-1.jpeg"/><Relationship Id="rId2" Type="http://schemas.openxmlformats.org/officeDocument/2006/relationships/image" Target="../media/image-24-2.jpeg"/><Relationship Id="rId3" Type="http://schemas.openxmlformats.org/officeDocument/2006/relationships/image" Target="../media/image-24-3.jpeg"/><Relationship Id="rId4" Type="http://schemas.openxmlformats.org/officeDocument/2006/relationships/image" Target="../media/image-24-4.jpe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5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6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jpe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jpeg"/><Relationship Id="rId2" Type="http://schemas.openxmlformats.org/officeDocument/2006/relationships/image" Target="../media/image-5-2.jpe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jpeg"/><Relationship Id="rId2" Type="http://schemas.openxmlformats.org/officeDocument/2006/relationships/image" Target="../media/image-7-2.jpe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1166813"/>
            <a:ext cx="8001000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3150"/>
              </a:lnSpc>
              <a:buNone/>
            </a:pPr>
            <a:endParaRPr lang="en-US" sz="2250" dirty="0"/>
          </a:p>
        </p:txBody>
      </p:sp>
      <p:sp>
        <p:nvSpPr>
          <p:cNvPr id="4" name="Text 1"/>
          <p:cNvSpPr/>
          <p:nvPr/>
        </p:nvSpPr>
        <p:spPr>
          <a:xfrm>
            <a:off x="571500" y="1643062"/>
            <a:ext cx="8001000" cy="13335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5250"/>
              </a:lnSpc>
              <a:buNone/>
            </a:pPr>
            <a:r>
              <a:rPr lang="en-US" sz="375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我们编织了一束美丽的花束：电影解析与情感关系探讨</a:t>
            </a:r>
            <a:endParaRPr lang="en-US" sz="3750" dirty="0"/>
          </a:p>
        </p:txBody>
      </p:sp>
      <p:sp>
        <p:nvSpPr>
          <p:cNvPr id="5" name="Shape 2"/>
          <p:cNvSpPr/>
          <p:nvPr/>
        </p:nvSpPr>
        <p:spPr>
          <a:xfrm>
            <a:off x="571500" y="3309938"/>
            <a:ext cx="604838" cy="1143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6" name="Text 3"/>
          <p:cNvSpPr/>
          <p:nvPr/>
        </p:nvSpPr>
        <p:spPr>
          <a:xfrm>
            <a:off x="571500" y="3757613"/>
            <a:ext cx="8001000" cy="219075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725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BrainBrumish</a:t>
            </a:r>
            <a:endParaRPr lang="en-US" sz="1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13335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71500" y="285750"/>
            <a:ext cx="7048500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3150"/>
              </a:lnSpc>
              <a:buNone/>
            </a:pPr>
            <a:endParaRPr lang="en-US" sz="2250" dirty="0"/>
          </a:p>
        </p:txBody>
      </p:sp>
      <p:sp>
        <p:nvSpPr>
          <p:cNvPr id="5" name="Text 2"/>
          <p:cNvSpPr/>
          <p:nvPr/>
        </p:nvSpPr>
        <p:spPr>
          <a:xfrm>
            <a:off x="571500" y="742950"/>
            <a:ext cx="70485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个人视角</a:t>
            </a:r>
            <a:endParaRPr lang="en-US" sz="12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rcRect l="0" r="0" t="8333" b="8333"/>
          <a:stretch/>
        </p:blipFill>
        <p:spPr>
          <a:xfrm>
            <a:off x="571500" y="1990725"/>
            <a:ext cx="1714500" cy="142875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71500" y="3609975"/>
            <a:ext cx="17145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世界观一致</a:t>
            </a:r>
            <a:endParaRPr lang="en-US" sz="1200" dirty="0"/>
          </a:p>
        </p:txBody>
      </p:sp>
      <p:sp>
        <p:nvSpPr>
          <p:cNvPr id="8" name="Text 4"/>
          <p:cNvSpPr/>
          <p:nvPr/>
        </p:nvSpPr>
        <p:spPr>
          <a:xfrm>
            <a:off x="571500" y="3857625"/>
            <a:ext cx="1714500" cy="6286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真正的灵魂伴侣共享相似的世界观，理解并尊重彼此的生活哲学。</a:t>
            </a:r>
            <a:endParaRPr lang="en-US" sz="10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rcRect l="0" r="0" t="8333" b="8333"/>
          <a:stretch/>
        </p:blipFill>
        <p:spPr>
          <a:xfrm>
            <a:off x="2667000" y="1990725"/>
            <a:ext cx="1714500" cy="142875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2667000" y="3609975"/>
            <a:ext cx="17145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价值观共鸣</a:t>
            </a:r>
            <a:endParaRPr lang="en-US" sz="1200" dirty="0"/>
          </a:p>
        </p:txBody>
      </p:sp>
      <p:sp>
        <p:nvSpPr>
          <p:cNvPr id="11" name="Text 6"/>
          <p:cNvSpPr/>
          <p:nvPr/>
        </p:nvSpPr>
        <p:spPr>
          <a:xfrm>
            <a:off x="2667000" y="3857625"/>
            <a:ext cx="1714500" cy="6286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价值观的契合是灵魂深处的连接，超越表面兴趣，触及人生的根本追求。</a:t>
            </a:r>
            <a:endParaRPr lang="en-US" sz="10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rcRect l="0" r="0" t="8333" b="8333"/>
          <a:stretch/>
        </p:blipFill>
        <p:spPr>
          <a:xfrm>
            <a:off x="4762500" y="1990725"/>
            <a:ext cx="1714500" cy="1428750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4762500" y="3609975"/>
            <a:ext cx="17145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差异的包容</a:t>
            </a:r>
            <a:endParaRPr lang="en-US" sz="1200" dirty="0"/>
          </a:p>
        </p:txBody>
      </p:sp>
      <p:sp>
        <p:nvSpPr>
          <p:cNvPr id="14" name="Text 8"/>
          <p:cNvSpPr/>
          <p:nvPr/>
        </p:nvSpPr>
        <p:spPr>
          <a:xfrm>
            <a:off x="4762500" y="3857625"/>
            <a:ext cx="1714500" cy="6286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灵魂伴侣懂得欣赏差异，通过沟通与理解，将不同转化为关系中的独特财富。</a:t>
            </a:r>
            <a:endParaRPr lang="en-US" sz="1050" dirty="0"/>
          </a:p>
        </p:txBody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5"/>
          <a:srcRect l="0" r="0" t="8333" b="8333"/>
          <a:stretch/>
        </p:blipFill>
        <p:spPr>
          <a:xfrm>
            <a:off x="6858000" y="1990725"/>
            <a:ext cx="1714500" cy="1428750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6858000" y="3609975"/>
            <a:ext cx="17145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日常琐事的伴侣</a:t>
            </a:r>
            <a:endParaRPr lang="en-US" sz="1200" dirty="0"/>
          </a:p>
        </p:txBody>
      </p:sp>
      <p:sp>
        <p:nvSpPr>
          <p:cNvPr id="17" name="Text 10"/>
          <p:cNvSpPr/>
          <p:nvPr/>
        </p:nvSpPr>
        <p:spPr>
          <a:xfrm>
            <a:off x="6858000" y="3857625"/>
            <a:ext cx="1714500" cy="6286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在平凡生活中共同面对挑战，才是检验灵魂伴侣的试金石。</a:t>
            </a:r>
            <a:endParaRPr lang="en-US" sz="10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rcRect l="12500" r="12500" t="0" b="0"/>
          <a:stretch/>
        </p:blipFill>
        <p:spPr>
          <a:xfrm>
            <a:off x="5286375" y="0"/>
            <a:ext cx="3857625" cy="51435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71500" y="285750"/>
            <a:ext cx="4038600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3150"/>
              </a:lnSpc>
              <a:buNone/>
            </a:pPr>
            <a:endParaRPr lang="en-US" sz="2250" dirty="0"/>
          </a:p>
        </p:txBody>
      </p:sp>
      <p:sp>
        <p:nvSpPr>
          <p:cNvPr id="6" name="Text 2"/>
          <p:cNvSpPr/>
          <p:nvPr/>
        </p:nvSpPr>
        <p:spPr>
          <a:xfrm>
            <a:off x="571500" y="742950"/>
            <a:ext cx="40386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总结</a:t>
            </a:r>
            <a:endParaRPr lang="en-US" sz="12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rcRect l="0" r="0" t="0" b="0"/>
          <a:stretch/>
        </p:blipFill>
        <p:spPr>
          <a:xfrm>
            <a:off x="1273969" y="952500"/>
            <a:ext cx="476250" cy="47625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71500" y="1543050"/>
            <a:ext cx="1881187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核心特质</a:t>
            </a:r>
            <a:endParaRPr lang="en-US" sz="1200" dirty="0"/>
          </a:p>
        </p:txBody>
      </p:sp>
      <p:sp>
        <p:nvSpPr>
          <p:cNvPr id="9" name="Text 4"/>
          <p:cNvSpPr/>
          <p:nvPr/>
        </p:nvSpPr>
        <p:spPr>
          <a:xfrm>
            <a:off x="571500" y="1790700"/>
            <a:ext cx="1881187" cy="6286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灵魂伴侣需共享世界观、人生观与价值观，超越表面相似性，深入理解并尊重彼此差异。</a:t>
            </a:r>
            <a:endParaRPr lang="en-US" sz="10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rcRect l="0" r="0" t="0" b="0"/>
          <a:stretch/>
        </p:blipFill>
        <p:spPr>
          <a:xfrm>
            <a:off x="3536156" y="952500"/>
            <a:ext cx="476250" cy="47625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833688" y="1543050"/>
            <a:ext cx="1881187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深度共鸣</a:t>
            </a:r>
            <a:endParaRPr lang="en-US" sz="1200" dirty="0"/>
          </a:p>
        </p:txBody>
      </p:sp>
      <p:sp>
        <p:nvSpPr>
          <p:cNvPr id="12" name="Text 6"/>
          <p:cNvSpPr/>
          <p:nvPr/>
        </p:nvSpPr>
        <p:spPr>
          <a:xfrm>
            <a:off x="2833688" y="1790700"/>
            <a:ext cx="1881187" cy="6286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真正的灵魂伴侣能触及对方内心深处，共同面对生活琐碎与重大挑战，保持情感稳定与深厚。</a:t>
            </a:r>
            <a:endParaRPr lang="en-US" sz="10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rcRect l="0" r="0" t="0" b="0"/>
          <a:stretch/>
        </p:blipFill>
        <p:spPr>
          <a:xfrm>
            <a:off x="1273969" y="2609850"/>
            <a:ext cx="476250" cy="476250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571500" y="3200400"/>
            <a:ext cx="1881187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价值认同</a:t>
            </a:r>
            <a:endParaRPr lang="en-US" sz="1200" dirty="0"/>
          </a:p>
        </p:txBody>
      </p:sp>
      <p:sp>
        <p:nvSpPr>
          <p:cNvPr id="15" name="Text 8"/>
          <p:cNvSpPr/>
          <p:nvPr/>
        </p:nvSpPr>
        <p:spPr>
          <a:xfrm>
            <a:off x="571500" y="3448050"/>
            <a:ext cx="1881187" cy="6286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重视对方的核心品质与理念，共同成长，即使面临分歧，也能携手前行，深化关系。</a:t>
            </a:r>
            <a:endParaRPr lang="en-US" sz="1050" dirty="0"/>
          </a:p>
        </p:txBody>
      </p:sp>
      <p:pic>
        <p:nvPicPr>
          <p:cNvPr id="16" name="Image 5" descr="preencoded.png">    </p:cNvPr>
          <p:cNvPicPr>
            <a:picLocks noChangeAspect="1"/>
          </p:cNvPicPr>
          <p:nvPr/>
        </p:nvPicPr>
        <p:blipFill>
          <a:blip r:embed="rId6"/>
          <a:srcRect l="0" r="0" t="0" b="0"/>
          <a:stretch/>
        </p:blipFill>
        <p:spPr>
          <a:xfrm>
            <a:off x="3536156" y="2609850"/>
            <a:ext cx="476250" cy="476250"/>
          </a:xfrm>
          <a:prstGeom prst="rect">
            <a:avLst/>
          </a:prstGeom>
        </p:spPr>
      </p:pic>
      <p:sp>
        <p:nvSpPr>
          <p:cNvPr id="17" name="Text 9"/>
          <p:cNvSpPr/>
          <p:nvPr/>
        </p:nvSpPr>
        <p:spPr>
          <a:xfrm>
            <a:off x="2833688" y="3200400"/>
            <a:ext cx="1881187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持久之爱</a:t>
            </a:r>
            <a:endParaRPr lang="en-US" sz="1200" dirty="0"/>
          </a:p>
        </p:txBody>
      </p:sp>
      <p:sp>
        <p:nvSpPr>
          <p:cNvPr id="18" name="Text 10"/>
          <p:cNvSpPr/>
          <p:nvPr/>
        </p:nvSpPr>
        <p:spPr>
          <a:xfrm>
            <a:off x="2833688" y="3448050"/>
            <a:ext cx="1881187" cy="6286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建立在共同目标与有效沟通上的爱情，方能抵御时间考验，绽放持久光彩，共创美好未来。</a:t>
            </a:r>
            <a:endParaRPr lang="en-US" sz="10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3314700"/>
            <a:ext cx="4762500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5250"/>
              </a:lnSpc>
              <a:buNone/>
            </a:pPr>
            <a:r>
              <a:rPr lang="en-US" sz="375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关系提升建议</a:t>
            </a:r>
            <a:endParaRPr lang="en-US" sz="3750" dirty="0"/>
          </a:p>
        </p:txBody>
      </p:sp>
      <p:sp>
        <p:nvSpPr>
          <p:cNvPr id="4" name="Shape 1"/>
          <p:cNvSpPr/>
          <p:nvPr/>
        </p:nvSpPr>
        <p:spPr>
          <a:xfrm>
            <a:off x="571500" y="4157662"/>
            <a:ext cx="4762500" cy="14288"/>
          </a:xfrm>
          <a:prstGeom prst="rect">
            <a:avLst/>
          </a:prstGeom>
          <a:solidFill>
            <a:srgbClr val="000000">
              <a:alpha val="30000"/>
            </a:srgbClr>
          </a:solidFill>
          <a:ln/>
        </p:spPr>
      </p:sp>
      <p:sp>
        <p:nvSpPr>
          <p:cNvPr id="5" name="Text 2"/>
          <p:cNvSpPr/>
          <p:nvPr/>
        </p:nvSpPr>
        <p:spPr>
          <a:xfrm>
            <a:off x="571500" y="4362450"/>
            <a:ext cx="47625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6" name="Text 3"/>
          <p:cNvSpPr/>
          <p:nvPr/>
        </p:nvSpPr>
        <p:spPr>
          <a:xfrm>
            <a:off x="5419725" y="3009900"/>
            <a:ext cx="3729038" cy="28575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22500"/>
              </a:lnSpc>
              <a:buNone/>
            </a:pPr>
            <a:r>
              <a:rPr lang="en-US" sz="22500" b="1" dirty="0">
                <a:solidFill>
                  <a:srgbClr val="01A04E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04</a:t>
            </a:r>
            <a:endParaRPr lang="en-US" sz="225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13335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71500" y="285750"/>
            <a:ext cx="7048500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3150"/>
              </a:lnSpc>
              <a:buNone/>
            </a:pPr>
            <a:endParaRPr lang="en-US" sz="2250" dirty="0"/>
          </a:p>
        </p:txBody>
      </p:sp>
      <p:sp>
        <p:nvSpPr>
          <p:cNvPr id="5" name="Text 2"/>
          <p:cNvSpPr/>
          <p:nvPr/>
        </p:nvSpPr>
        <p:spPr>
          <a:xfrm>
            <a:off x="571500" y="742950"/>
            <a:ext cx="70485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核心问题</a:t>
            </a:r>
            <a:endParaRPr lang="en-US" sz="1200" dirty="0"/>
          </a:p>
        </p:txBody>
      </p:sp>
      <p:sp>
        <p:nvSpPr>
          <p:cNvPr id="6" name="Text 3"/>
          <p:cNvSpPr/>
          <p:nvPr/>
        </p:nvSpPr>
        <p:spPr>
          <a:xfrm>
            <a:off x="571500" y="2095500"/>
            <a:ext cx="24130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表面相似性</a:t>
            </a:r>
            <a:endParaRPr lang="en-US" sz="1200" dirty="0"/>
          </a:p>
        </p:txBody>
      </p:sp>
      <p:sp>
        <p:nvSpPr>
          <p:cNvPr id="7" name="Text 4"/>
          <p:cNvSpPr/>
          <p:nvPr/>
        </p:nvSpPr>
        <p:spPr>
          <a:xfrm>
            <a:off x="571500" y="2343150"/>
            <a:ext cx="2413000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浅层兴趣相投不足以维系长久关系，需深入理解对方价值观。</a:t>
            </a:r>
            <a:endParaRPr lang="en-US" sz="1050" dirty="0"/>
          </a:p>
        </p:txBody>
      </p:sp>
      <p:sp>
        <p:nvSpPr>
          <p:cNvPr id="8" name="Text 5"/>
          <p:cNvSpPr/>
          <p:nvPr/>
        </p:nvSpPr>
        <p:spPr>
          <a:xfrm>
            <a:off x="3365500" y="2095500"/>
            <a:ext cx="24130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价值差异</a:t>
            </a:r>
            <a:endParaRPr lang="en-US" sz="1200" dirty="0"/>
          </a:p>
        </p:txBody>
      </p:sp>
      <p:sp>
        <p:nvSpPr>
          <p:cNvPr id="9" name="Text 6"/>
          <p:cNvSpPr/>
          <p:nvPr/>
        </p:nvSpPr>
        <p:spPr>
          <a:xfrm>
            <a:off x="3365500" y="2343150"/>
            <a:ext cx="2413000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根本观念不合最终可能导致情感破裂，需谨慎处理。</a:t>
            </a:r>
            <a:endParaRPr lang="en-US" sz="1050" dirty="0"/>
          </a:p>
        </p:txBody>
      </p:sp>
      <p:sp>
        <p:nvSpPr>
          <p:cNvPr id="10" name="Text 7"/>
          <p:cNvSpPr/>
          <p:nvPr/>
        </p:nvSpPr>
        <p:spPr>
          <a:xfrm>
            <a:off x="6159500" y="2095500"/>
            <a:ext cx="24130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沟通障碍</a:t>
            </a:r>
            <a:endParaRPr lang="en-US" sz="1200" dirty="0"/>
          </a:p>
        </p:txBody>
      </p:sp>
      <p:sp>
        <p:nvSpPr>
          <p:cNvPr id="11" name="Text 8"/>
          <p:cNvSpPr/>
          <p:nvPr/>
        </p:nvSpPr>
        <p:spPr>
          <a:xfrm>
            <a:off x="6159500" y="2343150"/>
            <a:ext cx="2413000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缺乏有效沟通技巧，小矛盾可能升级成大冲突，影响亲密感。</a:t>
            </a:r>
            <a:endParaRPr lang="en-US" sz="105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rcRect l="12500" r="12500" t="0" b="0"/>
          <a:stretch/>
        </p:blipFill>
        <p:spPr>
          <a:xfrm>
            <a:off x="0" y="0"/>
            <a:ext cx="3857625" cy="51435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429125" y="285750"/>
            <a:ext cx="3238500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3150"/>
              </a:lnSpc>
              <a:buNone/>
            </a:pPr>
            <a:endParaRPr lang="en-US" sz="2250" dirty="0"/>
          </a:p>
        </p:txBody>
      </p:sp>
      <p:sp>
        <p:nvSpPr>
          <p:cNvPr id="6" name="Text 2"/>
          <p:cNvSpPr/>
          <p:nvPr/>
        </p:nvSpPr>
        <p:spPr>
          <a:xfrm>
            <a:off x="4429125" y="742950"/>
            <a:ext cx="32385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解决方案</a:t>
            </a:r>
            <a:endParaRPr lang="en-US" sz="1200" dirty="0"/>
          </a:p>
        </p:txBody>
      </p:sp>
      <p:sp>
        <p:nvSpPr>
          <p:cNvPr id="7" name="Text 3"/>
          <p:cNvSpPr/>
          <p:nvPr/>
        </p:nvSpPr>
        <p:spPr>
          <a:xfrm>
            <a:off x="4429125" y="952500"/>
            <a:ext cx="1881187" cy="214312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1A04E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01</a:t>
            </a:r>
            <a:endParaRPr lang="en-US" sz="1200" dirty="0"/>
          </a:p>
        </p:txBody>
      </p:sp>
      <p:sp>
        <p:nvSpPr>
          <p:cNvPr id="8" name="Text 4"/>
          <p:cNvSpPr/>
          <p:nvPr/>
        </p:nvSpPr>
        <p:spPr>
          <a:xfrm>
            <a:off x="4429125" y="1281113"/>
            <a:ext cx="1881187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共同目标</a:t>
            </a:r>
            <a:endParaRPr lang="en-US" sz="1200" dirty="0"/>
          </a:p>
        </p:txBody>
      </p:sp>
      <p:sp>
        <p:nvSpPr>
          <p:cNvPr id="9" name="Text 5"/>
          <p:cNvSpPr/>
          <p:nvPr/>
        </p:nvSpPr>
        <p:spPr>
          <a:xfrm>
            <a:off x="4429125" y="1528763"/>
            <a:ext cx="1881187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明确关系目标，强化彼此承诺，确保方向一致，增强情感纽带。</a:t>
            </a:r>
            <a:endParaRPr lang="en-US" sz="1050" dirty="0"/>
          </a:p>
        </p:txBody>
      </p:sp>
      <p:sp>
        <p:nvSpPr>
          <p:cNvPr id="10" name="Text 6"/>
          <p:cNvSpPr/>
          <p:nvPr/>
        </p:nvSpPr>
        <p:spPr>
          <a:xfrm>
            <a:off x="6691313" y="952500"/>
            <a:ext cx="1881187" cy="214312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1A04E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02</a:t>
            </a:r>
            <a:endParaRPr lang="en-US" sz="1200" dirty="0"/>
          </a:p>
        </p:txBody>
      </p:sp>
      <p:sp>
        <p:nvSpPr>
          <p:cNvPr id="11" name="Text 7"/>
          <p:cNvSpPr/>
          <p:nvPr/>
        </p:nvSpPr>
        <p:spPr>
          <a:xfrm>
            <a:off x="6691313" y="1281113"/>
            <a:ext cx="1881187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负面行为识别</a:t>
            </a:r>
            <a:endParaRPr lang="en-US" sz="1200" dirty="0"/>
          </a:p>
        </p:txBody>
      </p:sp>
      <p:sp>
        <p:nvSpPr>
          <p:cNvPr id="12" name="Text 8"/>
          <p:cNvSpPr/>
          <p:nvPr/>
        </p:nvSpPr>
        <p:spPr>
          <a:xfrm>
            <a:off x="6691313" y="1528763"/>
            <a:ext cx="1881187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识别并减少无益争执，学习有效沟通技巧，增进理解与和谐。</a:t>
            </a:r>
            <a:endParaRPr lang="en-US" sz="1050" dirty="0"/>
          </a:p>
        </p:txBody>
      </p:sp>
      <p:sp>
        <p:nvSpPr>
          <p:cNvPr id="13" name="Text 9"/>
          <p:cNvSpPr/>
          <p:nvPr/>
        </p:nvSpPr>
        <p:spPr>
          <a:xfrm>
            <a:off x="4429125" y="2138363"/>
            <a:ext cx="1881187" cy="214312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1A04E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03</a:t>
            </a:r>
            <a:endParaRPr lang="en-US" sz="1200" dirty="0"/>
          </a:p>
        </p:txBody>
      </p:sp>
      <p:sp>
        <p:nvSpPr>
          <p:cNvPr id="14" name="Text 10"/>
          <p:cNvSpPr/>
          <p:nvPr/>
        </p:nvSpPr>
        <p:spPr>
          <a:xfrm>
            <a:off x="4429125" y="2466975"/>
            <a:ext cx="1881187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倒三角模型</a:t>
            </a:r>
            <a:endParaRPr lang="en-US" sz="1200" dirty="0"/>
          </a:p>
        </p:txBody>
      </p:sp>
      <p:sp>
        <p:nvSpPr>
          <p:cNvPr id="15" name="Text 11"/>
          <p:cNvSpPr/>
          <p:nvPr/>
        </p:nvSpPr>
        <p:spPr>
          <a:xfrm>
            <a:off x="4429125" y="2714625"/>
            <a:ext cx="1881187" cy="6286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从情绪出发，深入行为原因，系统解决问题，回归目标导向，稳固关系基础。</a:t>
            </a:r>
            <a:endParaRPr lang="en-US" sz="1050" dirty="0"/>
          </a:p>
        </p:txBody>
      </p:sp>
      <p:sp>
        <p:nvSpPr>
          <p:cNvPr id="16" name="Text 12"/>
          <p:cNvSpPr/>
          <p:nvPr/>
        </p:nvSpPr>
        <p:spPr>
          <a:xfrm>
            <a:off x="6691313" y="2138363"/>
            <a:ext cx="1881187" cy="214312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1A04E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04</a:t>
            </a:r>
            <a:endParaRPr lang="en-US" sz="1200" dirty="0"/>
          </a:p>
        </p:txBody>
      </p:sp>
      <p:sp>
        <p:nvSpPr>
          <p:cNvPr id="17" name="Text 13"/>
          <p:cNvSpPr/>
          <p:nvPr/>
        </p:nvSpPr>
        <p:spPr>
          <a:xfrm>
            <a:off x="6691313" y="2466975"/>
            <a:ext cx="1881187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持续努力</a:t>
            </a:r>
            <a:endParaRPr lang="en-US" sz="1200" dirty="0"/>
          </a:p>
        </p:txBody>
      </p:sp>
      <p:sp>
        <p:nvSpPr>
          <p:cNvPr id="18" name="Text 14"/>
          <p:cNvSpPr/>
          <p:nvPr/>
        </p:nvSpPr>
        <p:spPr>
          <a:xfrm>
            <a:off x="6691313" y="2714625"/>
            <a:ext cx="1881187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面对生活挑战，共同努力维护关系稳定性，培养深厚情感连接。</a:t>
            </a:r>
            <a:endParaRPr lang="en-US" sz="105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13335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71500" y="285750"/>
            <a:ext cx="7048500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3150"/>
              </a:lnSpc>
              <a:buNone/>
            </a:pPr>
            <a:endParaRPr lang="en-US" sz="2250" dirty="0"/>
          </a:p>
        </p:txBody>
      </p:sp>
      <p:sp>
        <p:nvSpPr>
          <p:cNvPr id="5" name="Text 2"/>
          <p:cNvSpPr/>
          <p:nvPr/>
        </p:nvSpPr>
        <p:spPr>
          <a:xfrm>
            <a:off x="571500" y="742950"/>
            <a:ext cx="70485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结论</a:t>
            </a:r>
            <a:endParaRPr lang="en-US" sz="1200" dirty="0"/>
          </a:p>
        </p:txBody>
      </p:sp>
      <p:sp>
        <p:nvSpPr>
          <p:cNvPr id="6" name="Text 3"/>
          <p:cNvSpPr/>
          <p:nvPr/>
        </p:nvSpPr>
        <p:spPr>
          <a:xfrm>
            <a:off x="533400" y="2095500"/>
            <a:ext cx="23368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真爱需共勉</a:t>
            </a:r>
            <a:endParaRPr lang="en-US" sz="1200" dirty="0"/>
          </a:p>
        </p:txBody>
      </p:sp>
      <p:sp>
        <p:nvSpPr>
          <p:cNvPr id="7" name="Shape 4"/>
          <p:cNvSpPr/>
          <p:nvPr/>
        </p:nvSpPr>
        <p:spPr>
          <a:xfrm>
            <a:off x="533400" y="2495550"/>
            <a:ext cx="8001000" cy="19050"/>
          </a:xfrm>
          <a:prstGeom prst="rect">
            <a:avLst/>
          </a:prstGeom>
          <a:solidFill>
            <a:srgbClr val="01A04E"/>
          </a:solidFill>
          <a:ln/>
        </p:spPr>
      </p:sp>
      <p:sp>
        <p:nvSpPr>
          <p:cNvPr id="8" name="Shape 5"/>
          <p:cNvSpPr/>
          <p:nvPr/>
        </p:nvSpPr>
        <p:spPr>
          <a:xfrm>
            <a:off x="1647031" y="2457450"/>
            <a:ext cx="109538" cy="109538"/>
          </a:xfrm>
          <a:prstGeom prst="roundRect">
            <a:avLst>
              <a:gd name="adj" fmla="val 50000"/>
            </a:avLst>
          </a:prstGeom>
          <a:solidFill>
            <a:srgbClr val="01A04E"/>
          </a:solidFill>
          <a:ln/>
        </p:spPr>
      </p:sp>
      <p:sp>
        <p:nvSpPr>
          <p:cNvPr id="9" name="Text 6"/>
          <p:cNvSpPr/>
          <p:nvPr/>
        </p:nvSpPr>
        <p:spPr>
          <a:xfrm>
            <a:off x="533400" y="2719388"/>
            <a:ext cx="2336800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面对生活挑战，双方需共同努力，保持价值观一致，方能维系长久关系。</a:t>
            </a:r>
            <a:endParaRPr lang="en-US" sz="1050" dirty="0"/>
          </a:p>
        </p:txBody>
      </p:sp>
      <p:sp>
        <p:nvSpPr>
          <p:cNvPr id="10" name="Text 7"/>
          <p:cNvSpPr/>
          <p:nvPr/>
        </p:nvSpPr>
        <p:spPr>
          <a:xfrm>
            <a:off x="3251200" y="2095500"/>
            <a:ext cx="23368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自我成长</a:t>
            </a:r>
            <a:endParaRPr lang="en-US" sz="1200" dirty="0"/>
          </a:p>
        </p:txBody>
      </p:sp>
      <p:sp>
        <p:nvSpPr>
          <p:cNvPr id="11" name="Shape 8"/>
          <p:cNvSpPr/>
          <p:nvPr/>
        </p:nvSpPr>
        <p:spPr>
          <a:xfrm>
            <a:off x="4364831" y="2457450"/>
            <a:ext cx="109538" cy="109538"/>
          </a:xfrm>
          <a:prstGeom prst="roundRect">
            <a:avLst>
              <a:gd name="adj" fmla="val 50000"/>
            </a:avLst>
          </a:prstGeom>
          <a:solidFill>
            <a:srgbClr val="01A04E"/>
          </a:solidFill>
          <a:ln/>
        </p:spPr>
      </p:sp>
      <p:sp>
        <p:nvSpPr>
          <p:cNvPr id="12" name="Text 9"/>
          <p:cNvSpPr/>
          <p:nvPr/>
        </p:nvSpPr>
        <p:spPr>
          <a:xfrm>
            <a:off x="3251200" y="2719388"/>
            <a:ext cx="2336800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关注自身成长，培养独立个性，吸引并维持高质量的伴侣关系。</a:t>
            </a:r>
            <a:endParaRPr lang="en-US" sz="1050" dirty="0"/>
          </a:p>
        </p:txBody>
      </p:sp>
      <p:sp>
        <p:nvSpPr>
          <p:cNvPr id="13" name="Text 10"/>
          <p:cNvSpPr/>
          <p:nvPr/>
        </p:nvSpPr>
        <p:spPr>
          <a:xfrm>
            <a:off x="5969000" y="2095500"/>
            <a:ext cx="23368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共创美好</a:t>
            </a:r>
            <a:endParaRPr lang="en-US" sz="1200" dirty="0"/>
          </a:p>
        </p:txBody>
      </p:sp>
      <p:sp>
        <p:nvSpPr>
          <p:cNvPr id="14" name="Shape 11"/>
          <p:cNvSpPr/>
          <p:nvPr/>
        </p:nvSpPr>
        <p:spPr>
          <a:xfrm rot="5400000">
            <a:off x="8524875" y="2452688"/>
            <a:ext cx="119063" cy="104775"/>
          </a:xfrm>
          <a:prstGeom prst="triangle">
            <a:avLst/>
          </a:prstGeom>
          <a:solidFill>
            <a:srgbClr val="01A04E"/>
          </a:solidFill>
          <a:ln/>
        </p:spPr>
      </p:sp>
      <p:sp>
        <p:nvSpPr>
          <p:cNvPr id="15" name="Shape 12"/>
          <p:cNvSpPr/>
          <p:nvPr/>
        </p:nvSpPr>
        <p:spPr>
          <a:xfrm>
            <a:off x="7082631" y="2457450"/>
            <a:ext cx="109538" cy="109538"/>
          </a:xfrm>
          <a:prstGeom prst="roundRect">
            <a:avLst>
              <a:gd name="adj" fmla="val 50000"/>
            </a:avLst>
          </a:prstGeom>
          <a:solidFill>
            <a:srgbClr val="01A04E"/>
          </a:solidFill>
          <a:ln/>
        </p:spPr>
      </p:sp>
      <p:sp>
        <p:nvSpPr>
          <p:cNvPr id="16" name="Text 13"/>
          <p:cNvSpPr/>
          <p:nvPr/>
        </p:nvSpPr>
        <p:spPr>
          <a:xfrm>
            <a:off x="5969000" y="2719388"/>
            <a:ext cx="2336800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携手创造美好未来，通过有效沟通和共同目标，构建稳固的爱情基石。</a:t>
            </a:r>
            <a:endParaRPr lang="en-US" sz="105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3314700"/>
            <a:ext cx="4762500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5250"/>
              </a:lnSpc>
              <a:buNone/>
            </a:pPr>
            <a:r>
              <a:rPr lang="en-US" sz="375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总结与反思</a:t>
            </a:r>
            <a:endParaRPr lang="en-US" sz="3750" dirty="0"/>
          </a:p>
        </p:txBody>
      </p:sp>
      <p:sp>
        <p:nvSpPr>
          <p:cNvPr id="4" name="Shape 1"/>
          <p:cNvSpPr/>
          <p:nvPr/>
        </p:nvSpPr>
        <p:spPr>
          <a:xfrm>
            <a:off x="571500" y="4157662"/>
            <a:ext cx="4762500" cy="14288"/>
          </a:xfrm>
          <a:prstGeom prst="rect">
            <a:avLst/>
          </a:prstGeom>
          <a:solidFill>
            <a:srgbClr val="000000">
              <a:alpha val="30000"/>
            </a:srgbClr>
          </a:solidFill>
          <a:ln/>
        </p:spPr>
      </p:sp>
      <p:sp>
        <p:nvSpPr>
          <p:cNvPr id="5" name="Text 2"/>
          <p:cNvSpPr/>
          <p:nvPr/>
        </p:nvSpPr>
        <p:spPr>
          <a:xfrm>
            <a:off x="571500" y="4362450"/>
            <a:ext cx="47625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6" name="Text 3"/>
          <p:cNvSpPr/>
          <p:nvPr/>
        </p:nvSpPr>
        <p:spPr>
          <a:xfrm>
            <a:off x="5419725" y="3009900"/>
            <a:ext cx="3729038" cy="28575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22500"/>
              </a:lnSpc>
              <a:buNone/>
            </a:pPr>
            <a:r>
              <a:rPr lang="en-US" sz="22500" b="1" dirty="0">
                <a:solidFill>
                  <a:srgbClr val="01A04E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05</a:t>
            </a:r>
            <a:endParaRPr lang="en-US" sz="225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71500" y="285750"/>
            <a:ext cx="7048500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3150"/>
              </a:lnSpc>
              <a:buNone/>
            </a:pPr>
            <a:endParaRPr lang="en-US" sz="2250" dirty="0"/>
          </a:p>
        </p:txBody>
      </p:sp>
      <p:sp>
        <p:nvSpPr>
          <p:cNvPr id="5" name="Text 2"/>
          <p:cNvSpPr/>
          <p:nvPr/>
        </p:nvSpPr>
        <p:spPr>
          <a:xfrm>
            <a:off x="571500" y="742950"/>
            <a:ext cx="70485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电影回顾</a:t>
            </a:r>
            <a:endParaRPr lang="en-US" sz="12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rcRect l="0" r="0" t="8333" b="8333"/>
          <a:stretch/>
        </p:blipFill>
        <p:spPr>
          <a:xfrm>
            <a:off x="571500" y="1857375"/>
            <a:ext cx="1714500" cy="142875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66750" y="3476625"/>
            <a:ext cx="15240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电影名称</a:t>
            </a:r>
            <a:endParaRPr lang="en-US" sz="1200" dirty="0"/>
          </a:p>
        </p:txBody>
      </p:sp>
      <p:sp>
        <p:nvSpPr>
          <p:cNvPr id="8" name="Text 4"/>
          <p:cNvSpPr/>
          <p:nvPr/>
        </p:nvSpPr>
        <p:spPr>
          <a:xfrm>
            <a:off x="666750" y="3724275"/>
            <a:ext cx="1524000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《我们编织了一束美丽的花束》</a:t>
            </a:r>
            <a:endParaRPr lang="en-US" sz="10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rcRect l="0" r="0" t="8333" b="8333"/>
          <a:stretch/>
        </p:blipFill>
        <p:spPr>
          <a:xfrm>
            <a:off x="2667000" y="1857375"/>
            <a:ext cx="1714500" cy="142875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2762250" y="3476625"/>
            <a:ext cx="15240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主题描绘</a:t>
            </a:r>
            <a:endParaRPr lang="en-US" sz="1200" dirty="0"/>
          </a:p>
        </p:txBody>
      </p:sp>
      <p:sp>
        <p:nvSpPr>
          <p:cNvPr id="11" name="Text 6"/>
          <p:cNvSpPr/>
          <p:nvPr/>
        </p:nvSpPr>
        <p:spPr>
          <a:xfrm>
            <a:off x="2762250" y="3724275"/>
            <a:ext cx="1524000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细腻展现现代青年爱情的美丽与无助</a:t>
            </a:r>
            <a:endParaRPr lang="en-US" sz="10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rcRect l="0" r="0" t="8333" b="8333"/>
          <a:stretch/>
        </p:blipFill>
        <p:spPr>
          <a:xfrm>
            <a:off x="4762500" y="1857375"/>
            <a:ext cx="1714500" cy="1428750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4857750" y="3476625"/>
            <a:ext cx="15240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情节概览</a:t>
            </a:r>
            <a:endParaRPr lang="en-US" sz="1200" dirty="0"/>
          </a:p>
        </p:txBody>
      </p:sp>
      <p:sp>
        <p:nvSpPr>
          <p:cNvPr id="14" name="Text 8"/>
          <p:cNvSpPr/>
          <p:nvPr/>
        </p:nvSpPr>
        <p:spPr>
          <a:xfrm>
            <a:off x="4857750" y="3724275"/>
            <a:ext cx="1524000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偶遇、共鸣、热恋至分歧、冷静分手</a:t>
            </a:r>
            <a:endParaRPr lang="en-US" sz="1050" dirty="0"/>
          </a:p>
        </p:txBody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5"/>
          <a:srcRect l="0" r="0" t="8333" b="8333"/>
          <a:stretch/>
        </p:blipFill>
        <p:spPr>
          <a:xfrm>
            <a:off x="6858000" y="1857375"/>
            <a:ext cx="1714500" cy="1428750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6953250" y="3476625"/>
            <a:ext cx="15240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情感深度</a:t>
            </a:r>
            <a:endParaRPr lang="en-US" sz="1200" dirty="0"/>
          </a:p>
        </p:txBody>
      </p:sp>
      <p:sp>
        <p:nvSpPr>
          <p:cNvPr id="17" name="Text 10"/>
          <p:cNvSpPr/>
          <p:nvPr/>
        </p:nvSpPr>
        <p:spPr>
          <a:xfrm>
            <a:off x="6953250" y="3724275"/>
            <a:ext cx="1524000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从甜蜜到现实挑战，揭示爱情真谛</a:t>
            </a:r>
            <a:endParaRPr lang="en-US" sz="105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71500" y="285750"/>
            <a:ext cx="7048500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3150"/>
              </a:lnSpc>
              <a:buNone/>
            </a:pPr>
            <a:endParaRPr lang="en-US" sz="2250" dirty="0"/>
          </a:p>
        </p:txBody>
      </p:sp>
      <p:sp>
        <p:nvSpPr>
          <p:cNvPr id="5" name="Text 2"/>
          <p:cNvSpPr/>
          <p:nvPr/>
        </p:nvSpPr>
        <p:spPr>
          <a:xfrm>
            <a:off x="571500" y="742950"/>
            <a:ext cx="70485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主要观点</a:t>
            </a:r>
            <a:endParaRPr lang="en-US" sz="1200" dirty="0"/>
          </a:p>
        </p:txBody>
      </p:sp>
      <p:sp>
        <p:nvSpPr>
          <p:cNvPr id="6" name="Text 3"/>
          <p:cNvSpPr/>
          <p:nvPr/>
        </p:nvSpPr>
        <p:spPr>
          <a:xfrm>
            <a:off x="571500" y="2095500"/>
            <a:ext cx="2413000" cy="214312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1A04E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01</a:t>
            </a:r>
            <a:endParaRPr lang="en-US" sz="1200" dirty="0"/>
          </a:p>
        </p:txBody>
      </p:sp>
      <p:sp>
        <p:nvSpPr>
          <p:cNvPr id="7" name="Text 4"/>
          <p:cNvSpPr/>
          <p:nvPr/>
        </p:nvSpPr>
        <p:spPr>
          <a:xfrm>
            <a:off x="571500" y="2424113"/>
            <a:ext cx="24130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表面相似性</a:t>
            </a:r>
            <a:endParaRPr lang="en-US" sz="1200" dirty="0"/>
          </a:p>
        </p:txBody>
      </p:sp>
      <p:sp>
        <p:nvSpPr>
          <p:cNvPr id="8" name="Text 5"/>
          <p:cNvSpPr/>
          <p:nvPr/>
        </p:nvSpPr>
        <p:spPr>
          <a:xfrm>
            <a:off x="571500" y="2671763"/>
            <a:ext cx="2413000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无法保证爱情长久，深层次的价值观差异才是关键。</a:t>
            </a:r>
            <a:endParaRPr lang="en-US" sz="1050" dirty="0"/>
          </a:p>
        </p:txBody>
      </p:sp>
      <p:sp>
        <p:nvSpPr>
          <p:cNvPr id="9" name="Text 6"/>
          <p:cNvSpPr/>
          <p:nvPr/>
        </p:nvSpPr>
        <p:spPr>
          <a:xfrm>
            <a:off x="3365500" y="2095500"/>
            <a:ext cx="2413000" cy="214312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1A04E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02</a:t>
            </a:r>
            <a:endParaRPr lang="en-US" sz="1200" dirty="0"/>
          </a:p>
        </p:txBody>
      </p:sp>
      <p:sp>
        <p:nvSpPr>
          <p:cNvPr id="10" name="Text 7"/>
          <p:cNvSpPr/>
          <p:nvPr/>
        </p:nvSpPr>
        <p:spPr>
          <a:xfrm>
            <a:off x="3365500" y="2424113"/>
            <a:ext cx="24130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灵魂伴侣特质</a:t>
            </a:r>
            <a:endParaRPr lang="en-US" sz="1200" dirty="0"/>
          </a:p>
        </p:txBody>
      </p:sp>
      <p:sp>
        <p:nvSpPr>
          <p:cNvPr id="11" name="Text 8"/>
          <p:cNvSpPr/>
          <p:nvPr/>
        </p:nvSpPr>
        <p:spPr>
          <a:xfrm>
            <a:off x="3365500" y="2671763"/>
            <a:ext cx="2413000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需价值观一致，有效处理分歧，超越表面共同点。</a:t>
            </a:r>
            <a:endParaRPr lang="en-US" sz="1050" dirty="0"/>
          </a:p>
        </p:txBody>
      </p:sp>
      <p:sp>
        <p:nvSpPr>
          <p:cNvPr id="12" name="Text 9"/>
          <p:cNvSpPr/>
          <p:nvPr/>
        </p:nvSpPr>
        <p:spPr>
          <a:xfrm>
            <a:off x="6159500" y="2095500"/>
            <a:ext cx="2413000" cy="214312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1A04E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03</a:t>
            </a:r>
            <a:endParaRPr lang="en-US" sz="1200" dirty="0"/>
          </a:p>
        </p:txBody>
      </p:sp>
      <p:sp>
        <p:nvSpPr>
          <p:cNvPr id="13" name="Text 10"/>
          <p:cNvSpPr/>
          <p:nvPr/>
        </p:nvSpPr>
        <p:spPr>
          <a:xfrm>
            <a:off x="6159500" y="2424113"/>
            <a:ext cx="24130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强关系构建</a:t>
            </a:r>
            <a:endParaRPr lang="en-US" sz="1200" dirty="0"/>
          </a:p>
        </p:txBody>
      </p:sp>
      <p:sp>
        <p:nvSpPr>
          <p:cNvPr id="14" name="Text 11"/>
          <p:cNvSpPr/>
          <p:nvPr/>
        </p:nvSpPr>
        <p:spPr>
          <a:xfrm>
            <a:off x="6159500" y="2671763"/>
            <a:ext cx="2413000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共同目标与有效沟通是维持深厚情感的基石。</a:t>
            </a:r>
            <a:endParaRPr lang="en-US" sz="105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13335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71500" y="285750"/>
            <a:ext cx="7048500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3150"/>
              </a:lnSpc>
              <a:buNone/>
            </a:pPr>
            <a:endParaRPr lang="en-US" sz="2250" dirty="0"/>
          </a:p>
        </p:txBody>
      </p:sp>
      <p:sp>
        <p:nvSpPr>
          <p:cNvPr id="5" name="Text 2"/>
          <p:cNvSpPr/>
          <p:nvPr/>
        </p:nvSpPr>
        <p:spPr>
          <a:xfrm>
            <a:off x="571500" y="742950"/>
            <a:ext cx="70485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未来展望</a:t>
            </a:r>
            <a:endParaRPr lang="en-US" sz="1200" dirty="0"/>
          </a:p>
        </p:txBody>
      </p:sp>
      <p:sp>
        <p:nvSpPr>
          <p:cNvPr id="6" name="Text 3"/>
          <p:cNvSpPr/>
          <p:nvPr/>
        </p:nvSpPr>
        <p:spPr>
          <a:xfrm>
            <a:off x="533400" y="2095500"/>
            <a:ext cx="23368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寻找真我</a:t>
            </a:r>
            <a:endParaRPr lang="en-US" sz="1200" dirty="0"/>
          </a:p>
        </p:txBody>
      </p:sp>
      <p:sp>
        <p:nvSpPr>
          <p:cNvPr id="7" name="Shape 4"/>
          <p:cNvSpPr/>
          <p:nvPr/>
        </p:nvSpPr>
        <p:spPr>
          <a:xfrm>
            <a:off x="533400" y="2495550"/>
            <a:ext cx="8001000" cy="19050"/>
          </a:xfrm>
          <a:prstGeom prst="rect">
            <a:avLst/>
          </a:prstGeom>
          <a:solidFill>
            <a:srgbClr val="01A04E"/>
          </a:solidFill>
          <a:ln/>
        </p:spPr>
      </p:sp>
      <p:sp>
        <p:nvSpPr>
          <p:cNvPr id="8" name="Shape 5"/>
          <p:cNvSpPr/>
          <p:nvPr/>
        </p:nvSpPr>
        <p:spPr>
          <a:xfrm>
            <a:off x="1647031" y="2457450"/>
            <a:ext cx="109538" cy="109538"/>
          </a:xfrm>
          <a:prstGeom prst="roundRect">
            <a:avLst>
              <a:gd name="adj" fmla="val 50000"/>
            </a:avLst>
          </a:prstGeom>
          <a:solidFill>
            <a:srgbClr val="01A04E"/>
          </a:solidFill>
          <a:ln/>
        </p:spPr>
      </p:sp>
      <p:sp>
        <p:nvSpPr>
          <p:cNvPr id="9" name="Text 6"/>
          <p:cNvSpPr/>
          <p:nvPr/>
        </p:nvSpPr>
        <p:spPr>
          <a:xfrm>
            <a:off x="533400" y="2719388"/>
            <a:ext cx="2336800" cy="6286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鼓励每个人深入探索自我，理解并珍惜自己的核心价值与理念，为遇见真正的灵魂伴侣做好准备。</a:t>
            </a:r>
            <a:endParaRPr lang="en-US" sz="1050" dirty="0"/>
          </a:p>
        </p:txBody>
      </p:sp>
      <p:sp>
        <p:nvSpPr>
          <p:cNvPr id="10" name="Text 7"/>
          <p:cNvSpPr/>
          <p:nvPr/>
        </p:nvSpPr>
        <p:spPr>
          <a:xfrm>
            <a:off x="3251200" y="2095500"/>
            <a:ext cx="23368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共创美好</a:t>
            </a:r>
            <a:endParaRPr lang="en-US" sz="1200" dirty="0"/>
          </a:p>
        </p:txBody>
      </p:sp>
      <p:sp>
        <p:nvSpPr>
          <p:cNvPr id="11" name="Shape 8"/>
          <p:cNvSpPr/>
          <p:nvPr/>
        </p:nvSpPr>
        <p:spPr>
          <a:xfrm>
            <a:off x="4364831" y="2457450"/>
            <a:ext cx="109538" cy="109538"/>
          </a:xfrm>
          <a:prstGeom prst="roundRect">
            <a:avLst>
              <a:gd name="adj" fmla="val 50000"/>
            </a:avLst>
          </a:prstGeom>
          <a:solidFill>
            <a:srgbClr val="01A04E"/>
          </a:solidFill>
          <a:ln/>
        </p:spPr>
      </p:sp>
      <p:sp>
        <p:nvSpPr>
          <p:cNvPr id="12" name="Text 9"/>
          <p:cNvSpPr/>
          <p:nvPr/>
        </p:nvSpPr>
        <p:spPr>
          <a:xfrm>
            <a:off x="3251200" y="2719388"/>
            <a:ext cx="2336800" cy="6286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倡导伴侣间共同创造美好未来，通过有效沟通和目标一致，面对生活挑战，携手共进，构建稳定而深厚的情感基础。</a:t>
            </a:r>
            <a:endParaRPr lang="en-US" sz="1050" dirty="0"/>
          </a:p>
        </p:txBody>
      </p:sp>
      <p:sp>
        <p:nvSpPr>
          <p:cNvPr id="13" name="Text 10"/>
          <p:cNvSpPr/>
          <p:nvPr/>
        </p:nvSpPr>
        <p:spPr>
          <a:xfrm>
            <a:off x="5969000" y="2095500"/>
            <a:ext cx="23368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智慧爱情</a:t>
            </a:r>
            <a:endParaRPr lang="en-US" sz="1200" dirty="0"/>
          </a:p>
        </p:txBody>
      </p:sp>
      <p:sp>
        <p:nvSpPr>
          <p:cNvPr id="14" name="Shape 11"/>
          <p:cNvSpPr/>
          <p:nvPr/>
        </p:nvSpPr>
        <p:spPr>
          <a:xfrm rot="5400000">
            <a:off x="8524875" y="2452688"/>
            <a:ext cx="119063" cy="104775"/>
          </a:xfrm>
          <a:prstGeom prst="triangle">
            <a:avLst/>
          </a:prstGeom>
          <a:solidFill>
            <a:srgbClr val="01A04E"/>
          </a:solidFill>
          <a:ln/>
        </p:spPr>
      </p:sp>
      <p:sp>
        <p:nvSpPr>
          <p:cNvPr id="15" name="Shape 12"/>
          <p:cNvSpPr/>
          <p:nvPr/>
        </p:nvSpPr>
        <p:spPr>
          <a:xfrm>
            <a:off x="7082631" y="2457450"/>
            <a:ext cx="109538" cy="109538"/>
          </a:xfrm>
          <a:prstGeom prst="roundRect">
            <a:avLst>
              <a:gd name="adj" fmla="val 50000"/>
            </a:avLst>
          </a:prstGeom>
          <a:solidFill>
            <a:srgbClr val="01A04E"/>
          </a:solidFill>
          <a:ln/>
        </p:spPr>
      </p:sp>
      <p:sp>
        <p:nvSpPr>
          <p:cNvPr id="16" name="Text 13"/>
          <p:cNvSpPr/>
          <p:nvPr/>
        </p:nvSpPr>
        <p:spPr>
          <a:xfrm>
            <a:off x="5969000" y="2719388"/>
            <a:ext cx="2336800" cy="6286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提倡智慧的爱情观，认识到爱情不仅是激情与浪漫，更需包容差异，共同努力，让爱情在现实考验中更加坚固。</a:t>
            </a:r>
            <a:endParaRPr lang="en-US" sz="10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2952750" cy="51435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71500" y="3433763"/>
            <a:ext cx="1857375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5250"/>
              </a:lnSpc>
              <a:buNone/>
            </a:pPr>
            <a:r>
              <a:rPr lang="en-US" sz="375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content</a:t>
            </a:r>
            <a:endParaRPr lang="en-US" sz="3750" dirty="0"/>
          </a:p>
        </p:txBody>
      </p:sp>
      <p:sp>
        <p:nvSpPr>
          <p:cNvPr id="5" name="Text 2"/>
          <p:cNvSpPr/>
          <p:nvPr/>
        </p:nvSpPr>
        <p:spPr>
          <a:xfrm>
            <a:off x="571500" y="4176713"/>
            <a:ext cx="1809750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目录</a:t>
            </a:r>
            <a:endParaRPr lang="en-US" sz="2250" dirty="0"/>
          </a:p>
        </p:txBody>
      </p:sp>
      <p:sp>
        <p:nvSpPr>
          <p:cNvPr id="6" name="Text 3"/>
          <p:cNvSpPr/>
          <p:nvPr/>
        </p:nvSpPr>
        <p:spPr>
          <a:xfrm>
            <a:off x="3524250" y="673894"/>
            <a:ext cx="352425" cy="333375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3038"/>
              </a:lnSpc>
              <a:buNone/>
            </a:pPr>
            <a:r>
              <a:rPr lang="en-US" sz="1875" b="1" dirty="0">
                <a:solidFill>
                  <a:srgbClr val="01A04E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01</a:t>
            </a:r>
            <a:endParaRPr lang="en-US" sz="1875" dirty="0"/>
          </a:p>
        </p:txBody>
      </p:sp>
      <p:sp>
        <p:nvSpPr>
          <p:cNvPr id="7" name="Text 4"/>
          <p:cNvSpPr/>
          <p:nvPr/>
        </p:nvSpPr>
        <p:spPr>
          <a:xfrm>
            <a:off x="3990975" y="745331"/>
            <a:ext cx="4581525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电影简介：我们编织了一束美丽的花束</a:t>
            </a:r>
            <a:endParaRPr lang="en-US" sz="1200" dirty="0"/>
          </a:p>
        </p:txBody>
      </p:sp>
      <p:sp>
        <p:nvSpPr>
          <p:cNvPr id="8" name="Text 5"/>
          <p:cNvSpPr/>
          <p:nvPr/>
        </p:nvSpPr>
        <p:spPr>
          <a:xfrm>
            <a:off x="3990975" y="992981"/>
            <a:ext cx="4581525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9" name="Text 6"/>
          <p:cNvSpPr/>
          <p:nvPr/>
        </p:nvSpPr>
        <p:spPr>
          <a:xfrm>
            <a:off x="3524250" y="1302544"/>
            <a:ext cx="352425" cy="333375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3038"/>
              </a:lnSpc>
              <a:buNone/>
            </a:pPr>
            <a:r>
              <a:rPr lang="en-US" sz="1875" b="1" dirty="0">
                <a:solidFill>
                  <a:srgbClr val="01A04E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02</a:t>
            </a:r>
            <a:endParaRPr lang="en-US" sz="1875" dirty="0"/>
          </a:p>
        </p:txBody>
      </p:sp>
      <p:sp>
        <p:nvSpPr>
          <p:cNvPr id="10" name="Text 7"/>
          <p:cNvSpPr/>
          <p:nvPr/>
        </p:nvSpPr>
        <p:spPr>
          <a:xfrm>
            <a:off x="3990975" y="1373981"/>
            <a:ext cx="4581525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关系剖析：为何分手？</a:t>
            </a:r>
            <a:endParaRPr lang="en-US" sz="1200" dirty="0"/>
          </a:p>
        </p:txBody>
      </p:sp>
      <p:sp>
        <p:nvSpPr>
          <p:cNvPr id="11" name="Text 8"/>
          <p:cNvSpPr/>
          <p:nvPr/>
        </p:nvSpPr>
        <p:spPr>
          <a:xfrm>
            <a:off x="3990975" y="1621631"/>
            <a:ext cx="4581525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12" name="Text 9"/>
          <p:cNvSpPr/>
          <p:nvPr/>
        </p:nvSpPr>
        <p:spPr>
          <a:xfrm>
            <a:off x="3524250" y="1931194"/>
            <a:ext cx="352425" cy="333375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3038"/>
              </a:lnSpc>
              <a:buNone/>
            </a:pPr>
            <a:r>
              <a:rPr lang="en-US" sz="1875" b="1" dirty="0">
                <a:solidFill>
                  <a:srgbClr val="01A04E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03</a:t>
            </a:r>
            <a:endParaRPr lang="en-US" sz="1875" dirty="0"/>
          </a:p>
        </p:txBody>
      </p:sp>
      <p:sp>
        <p:nvSpPr>
          <p:cNvPr id="13" name="Text 10"/>
          <p:cNvSpPr/>
          <p:nvPr/>
        </p:nvSpPr>
        <p:spPr>
          <a:xfrm>
            <a:off x="3990975" y="2002631"/>
            <a:ext cx="4581525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灵魂伴侣定义</a:t>
            </a:r>
            <a:endParaRPr lang="en-US" sz="1200" dirty="0"/>
          </a:p>
        </p:txBody>
      </p:sp>
      <p:sp>
        <p:nvSpPr>
          <p:cNvPr id="14" name="Text 11"/>
          <p:cNvSpPr/>
          <p:nvPr/>
        </p:nvSpPr>
        <p:spPr>
          <a:xfrm>
            <a:off x="3990975" y="2250281"/>
            <a:ext cx="4581525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15" name="Text 12"/>
          <p:cNvSpPr/>
          <p:nvPr/>
        </p:nvSpPr>
        <p:spPr>
          <a:xfrm>
            <a:off x="3524250" y="2559844"/>
            <a:ext cx="352425" cy="333375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3038"/>
              </a:lnSpc>
              <a:buNone/>
            </a:pPr>
            <a:r>
              <a:rPr lang="en-US" sz="1875" b="1" dirty="0">
                <a:solidFill>
                  <a:srgbClr val="01A04E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04</a:t>
            </a:r>
            <a:endParaRPr lang="en-US" sz="1875" dirty="0"/>
          </a:p>
        </p:txBody>
      </p:sp>
      <p:sp>
        <p:nvSpPr>
          <p:cNvPr id="16" name="Text 13"/>
          <p:cNvSpPr/>
          <p:nvPr/>
        </p:nvSpPr>
        <p:spPr>
          <a:xfrm>
            <a:off x="3990975" y="2631281"/>
            <a:ext cx="4581525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关系提升建议</a:t>
            </a:r>
            <a:endParaRPr lang="en-US" sz="1200" dirty="0"/>
          </a:p>
        </p:txBody>
      </p:sp>
      <p:sp>
        <p:nvSpPr>
          <p:cNvPr id="17" name="Text 14"/>
          <p:cNvSpPr/>
          <p:nvPr/>
        </p:nvSpPr>
        <p:spPr>
          <a:xfrm>
            <a:off x="3990975" y="2878931"/>
            <a:ext cx="4581525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18" name="Text 15"/>
          <p:cNvSpPr/>
          <p:nvPr/>
        </p:nvSpPr>
        <p:spPr>
          <a:xfrm>
            <a:off x="3524250" y="3188494"/>
            <a:ext cx="352425" cy="333375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3038"/>
              </a:lnSpc>
              <a:buNone/>
            </a:pPr>
            <a:r>
              <a:rPr lang="en-US" sz="1875" b="1" dirty="0">
                <a:solidFill>
                  <a:srgbClr val="01A04E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05</a:t>
            </a:r>
            <a:endParaRPr lang="en-US" sz="1875" dirty="0"/>
          </a:p>
        </p:txBody>
      </p:sp>
      <p:sp>
        <p:nvSpPr>
          <p:cNvPr id="19" name="Text 16"/>
          <p:cNvSpPr/>
          <p:nvPr/>
        </p:nvSpPr>
        <p:spPr>
          <a:xfrm>
            <a:off x="3990975" y="3259931"/>
            <a:ext cx="4581525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总结与反思</a:t>
            </a:r>
            <a:endParaRPr lang="en-US" sz="1200" dirty="0"/>
          </a:p>
        </p:txBody>
      </p:sp>
      <p:sp>
        <p:nvSpPr>
          <p:cNvPr id="20" name="Text 17"/>
          <p:cNvSpPr/>
          <p:nvPr/>
        </p:nvSpPr>
        <p:spPr>
          <a:xfrm>
            <a:off x="3990975" y="3507581"/>
            <a:ext cx="4581525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21" name="Text 18"/>
          <p:cNvSpPr/>
          <p:nvPr/>
        </p:nvSpPr>
        <p:spPr>
          <a:xfrm>
            <a:off x="3524250" y="3817144"/>
            <a:ext cx="352425" cy="333375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3038"/>
              </a:lnSpc>
              <a:buNone/>
            </a:pPr>
            <a:r>
              <a:rPr lang="en-US" sz="1875" b="1" dirty="0">
                <a:solidFill>
                  <a:srgbClr val="01A04E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06</a:t>
            </a:r>
            <a:endParaRPr lang="en-US" sz="1875" dirty="0"/>
          </a:p>
        </p:txBody>
      </p:sp>
      <p:sp>
        <p:nvSpPr>
          <p:cNvPr id="22" name="Text 19"/>
          <p:cNvSpPr/>
          <p:nvPr/>
        </p:nvSpPr>
        <p:spPr>
          <a:xfrm>
            <a:off x="3990975" y="3888581"/>
            <a:ext cx="4581525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PPT增强建议</a:t>
            </a:r>
            <a:endParaRPr lang="en-US" sz="1200" dirty="0"/>
          </a:p>
        </p:txBody>
      </p:sp>
      <p:sp>
        <p:nvSpPr>
          <p:cNvPr id="23" name="Text 20"/>
          <p:cNvSpPr/>
          <p:nvPr/>
        </p:nvSpPr>
        <p:spPr>
          <a:xfrm>
            <a:off x="3990975" y="4136231"/>
            <a:ext cx="4581525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endParaRPr lang="en-US" sz="105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3314700"/>
            <a:ext cx="4762500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5250"/>
              </a:lnSpc>
              <a:buNone/>
            </a:pPr>
            <a:r>
              <a:rPr lang="en-US" sz="375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PPT增强建议</a:t>
            </a:r>
            <a:endParaRPr lang="en-US" sz="3750" dirty="0"/>
          </a:p>
        </p:txBody>
      </p:sp>
      <p:sp>
        <p:nvSpPr>
          <p:cNvPr id="4" name="Shape 1"/>
          <p:cNvSpPr/>
          <p:nvPr/>
        </p:nvSpPr>
        <p:spPr>
          <a:xfrm>
            <a:off x="571500" y="4157662"/>
            <a:ext cx="4762500" cy="14288"/>
          </a:xfrm>
          <a:prstGeom prst="rect">
            <a:avLst/>
          </a:prstGeom>
          <a:solidFill>
            <a:srgbClr val="000000">
              <a:alpha val="30000"/>
            </a:srgbClr>
          </a:solidFill>
          <a:ln/>
        </p:spPr>
      </p:sp>
      <p:sp>
        <p:nvSpPr>
          <p:cNvPr id="5" name="Text 2"/>
          <p:cNvSpPr/>
          <p:nvPr/>
        </p:nvSpPr>
        <p:spPr>
          <a:xfrm>
            <a:off x="571500" y="4362450"/>
            <a:ext cx="47625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6" name="Text 3"/>
          <p:cNvSpPr/>
          <p:nvPr/>
        </p:nvSpPr>
        <p:spPr>
          <a:xfrm>
            <a:off x="5419725" y="3009900"/>
            <a:ext cx="3729038" cy="28575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22500"/>
              </a:lnSpc>
              <a:buNone/>
            </a:pPr>
            <a:r>
              <a:rPr lang="en-US" sz="22500" b="1" dirty="0">
                <a:solidFill>
                  <a:srgbClr val="01A04E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06</a:t>
            </a:r>
            <a:endParaRPr lang="en-US" sz="2250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71500" y="285750"/>
            <a:ext cx="7048500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3150"/>
              </a:lnSpc>
              <a:buNone/>
            </a:pPr>
            <a:endParaRPr lang="en-US" sz="2250" dirty="0"/>
          </a:p>
        </p:txBody>
      </p:sp>
      <p:sp>
        <p:nvSpPr>
          <p:cNvPr id="5" name="Text 2"/>
          <p:cNvSpPr/>
          <p:nvPr/>
        </p:nvSpPr>
        <p:spPr>
          <a:xfrm>
            <a:off x="571500" y="742950"/>
            <a:ext cx="70485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视觉效果</a:t>
            </a:r>
            <a:endParaRPr lang="en-US" sz="12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rcRect l="0" r="0" t="20395" b="20395"/>
          <a:stretch/>
        </p:blipFill>
        <p:spPr>
          <a:xfrm>
            <a:off x="571500" y="1752600"/>
            <a:ext cx="2413000" cy="142875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66750" y="3371850"/>
            <a:ext cx="22225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电影背景</a:t>
            </a:r>
            <a:endParaRPr lang="en-US" sz="1200" dirty="0"/>
          </a:p>
        </p:txBody>
      </p:sp>
      <p:sp>
        <p:nvSpPr>
          <p:cNvPr id="8" name="Text 4"/>
          <p:cNvSpPr/>
          <p:nvPr/>
        </p:nvSpPr>
        <p:spPr>
          <a:xfrm>
            <a:off x="666750" y="3619500"/>
            <a:ext cx="2222500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利用电影中的经典场景作为幻灯片背景，增强观众的沉浸感和情感共鸣。</a:t>
            </a:r>
            <a:endParaRPr lang="en-US" sz="10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rcRect l="0" r="0" t="20395" b="20395"/>
          <a:stretch/>
        </p:blipFill>
        <p:spPr>
          <a:xfrm>
            <a:off x="3365500" y="1752600"/>
            <a:ext cx="2413000" cy="142875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3460750" y="3371850"/>
            <a:ext cx="22225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关键对话</a:t>
            </a:r>
            <a:endParaRPr lang="en-US" sz="1200" dirty="0"/>
          </a:p>
        </p:txBody>
      </p:sp>
      <p:sp>
        <p:nvSpPr>
          <p:cNvPr id="11" name="Text 6"/>
          <p:cNvSpPr/>
          <p:nvPr/>
        </p:nvSpPr>
        <p:spPr>
          <a:xfrm>
            <a:off x="3460750" y="3619500"/>
            <a:ext cx="2222500" cy="6286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插入电影中的关键对白或情感高潮描述，让观众更直观感受角色内心世界。</a:t>
            </a:r>
            <a:endParaRPr lang="en-US" sz="10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rcRect l="0" r="0" t="20395" b="20395"/>
          <a:stretch/>
        </p:blipFill>
        <p:spPr>
          <a:xfrm>
            <a:off x="6159500" y="1752600"/>
            <a:ext cx="2413000" cy="1428750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6254750" y="3371850"/>
            <a:ext cx="22225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视觉冲击</a:t>
            </a:r>
            <a:endParaRPr lang="en-US" sz="1200" dirty="0"/>
          </a:p>
        </p:txBody>
      </p:sp>
      <p:sp>
        <p:nvSpPr>
          <p:cNvPr id="14" name="Text 8"/>
          <p:cNvSpPr/>
          <p:nvPr/>
        </p:nvSpPr>
        <p:spPr>
          <a:xfrm>
            <a:off x="6254750" y="3619500"/>
            <a:ext cx="2222500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选择电影海报或代表性画面，通过视觉冲击力吸引观众注意力。</a:t>
            </a:r>
            <a:endParaRPr lang="en-US" sz="105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13335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71500" y="285750"/>
            <a:ext cx="7048500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3150"/>
              </a:lnSpc>
              <a:buNone/>
            </a:pPr>
            <a:endParaRPr lang="en-US" sz="2250" dirty="0"/>
          </a:p>
        </p:txBody>
      </p:sp>
      <p:sp>
        <p:nvSpPr>
          <p:cNvPr id="5" name="Text 2"/>
          <p:cNvSpPr/>
          <p:nvPr/>
        </p:nvSpPr>
        <p:spPr>
          <a:xfrm>
            <a:off x="571500" y="742950"/>
            <a:ext cx="70485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图表与图示</a:t>
            </a:r>
            <a:endParaRPr lang="en-US" sz="12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rcRect l="0" r="0" t="0" b="0"/>
          <a:stretch/>
        </p:blipFill>
        <p:spPr>
          <a:xfrm>
            <a:off x="1190625" y="2095500"/>
            <a:ext cx="476250" cy="47625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71500" y="2686050"/>
            <a:ext cx="17145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差异与共性</a:t>
            </a:r>
            <a:endParaRPr lang="en-US" sz="1200" dirty="0"/>
          </a:p>
        </p:txBody>
      </p:sp>
      <p:sp>
        <p:nvSpPr>
          <p:cNvPr id="8" name="Text 4"/>
          <p:cNvSpPr/>
          <p:nvPr/>
        </p:nvSpPr>
        <p:spPr>
          <a:xfrm>
            <a:off x="571500" y="2933700"/>
            <a:ext cx="1714500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利用Venn图直观展现主角间的相似与不同，加深理解。</a:t>
            </a:r>
            <a:endParaRPr lang="en-US" sz="10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rcRect l="0" r="0" t="0" b="0"/>
          <a:stretch/>
        </p:blipFill>
        <p:spPr>
          <a:xfrm>
            <a:off x="3286125" y="2095500"/>
            <a:ext cx="476250" cy="47625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2667000" y="2686050"/>
            <a:ext cx="17145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情感波动</a:t>
            </a:r>
            <a:endParaRPr lang="en-US" sz="1200" dirty="0"/>
          </a:p>
        </p:txBody>
      </p:sp>
      <p:sp>
        <p:nvSpPr>
          <p:cNvPr id="11" name="Text 6"/>
          <p:cNvSpPr/>
          <p:nvPr/>
        </p:nvSpPr>
        <p:spPr>
          <a:xfrm>
            <a:off x="2667000" y="2933700"/>
            <a:ext cx="1714500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动态曲线图描绘情感变化，让观众感同身受。</a:t>
            </a:r>
            <a:endParaRPr lang="en-US" sz="10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rcRect l="0" r="0" t="0" b="0"/>
          <a:stretch/>
        </p:blipFill>
        <p:spPr>
          <a:xfrm>
            <a:off x="5381625" y="2095500"/>
            <a:ext cx="476250" cy="476250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4762500" y="2686050"/>
            <a:ext cx="17145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价值对比</a:t>
            </a:r>
            <a:endParaRPr lang="en-US" sz="1200" dirty="0"/>
          </a:p>
        </p:txBody>
      </p:sp>
      <p:sp>
        <p:nvSpPr>
          <p:cNvPr id="14" name="Text 8"/>
          <p:cNvSpPr/>
          <p:nvPr/>
        </p:nvSpPr>
        <p:spPr>
          <a:xfrm>
            <a:off x="4762500" y="2933700"/>
            <a:ext cx="1714500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饼图或条形图比较双方价值观，突出核心冲突。</a:t>
            </a:r>
            <a:endParaRPr lang="en-US" sz="1050" dirty="0"/>
          </a:p>
        </p:txBody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5"/>
          <a:srcRect l="0" r="0" t="0" b="0"/>
          <a:stretch/>
        </p:blipFill>
        <p:spPr>
          <a:xfrm>
            <a:off x="7477125" y="2095500"/>
            <a:ext cx="476250" cy="476250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6858000" y="2686050"/>
            <a:ext cx="17145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模型解析</a:t>
            </a:r>
            <a:endParaRPr lang="en-US" sz="1200" dirty="0"/>
          </a:p>
        </p:txBody>
      </p:sp>
      <p:sp>
        <p:nvSpPr>
          <p:cNvPr id="17" name="Text 10"/>
          <p:cNvSpPr/>
          <p:nvPr/>
        </p:nvSpPr>
        <p:spPr>
          <a:xfrm>
            <a:off x="6858000" y="2933700"/>
            <a:ext cx="1714500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动画演示倒三角模型，清晰说明问题解决流程。</a:t>
            </a:r>
            <a:endParaRPr lang="en-US" sz="105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71500" y="285750"/>
            <a:ext cx="7048500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3150"/>
              </a:lnSpc>
              <a:buNone/>
            </a:pPr>
            <a:endParaRPr lang="en-US" sz="2250" dirty="0"/>
          </a:p>
        </p:txBody>
      </p:sp>
      <p:sp>
        <p:nvSpPr>
          <p:cNvPr id="5" name="Text 2"/>
          <p:cNvSpPr/>
          <p:nvPr/>
        </p:nvSpPr>
        <p:spPr>
          <a:xfrm>
            <a:off x="571500" y="742950"/>
            <a:ext cx="70485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互动元素</a:t>
            </a:r>
            <a:endParaRPr lang="en-US" sz="1200" dirty="0"/>
          </a:p>
        </p:txBody>
      </p:sp>
      <p:sp>
        <p:nvSpPr>
          <p:cNvPr id="6" name="Text 3"/>
          <p:cNvSpPr/>
          <p:nvPr/>
        </p:nvSpPr>
        <p:spPr>
          <a:xfrm>
            <a:off x="571500" y="2095500"/>
            <a:ext cx="24130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Q&amp;A Session</a:t>
            </a:r>
            <a:endParaRPr lang="en-US" sz="1200" dirty="0"/>
          </a:p>
        </p:txBody>
      </p:sp>
      <p:sp>
        <p:nvSpPr>
          <p:cNvPr id="7" name="Text 4"/>
          <p:cNvSpPr/>
          <p:nvPr/>
        </p:nvSpPr>
        <p:spPr>
          <a:xfrm>
            <a:off x="571500" y="2343150"/>
            <a:ext cx="2413000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安排问答环节，邀请观众提问，加深对电影主题的理解和讨论。</a:t>
            </a:r>
            <a:endParaRPr lang="en-US" sz="1050" dirty="0"/>
          </a:p>
        </p:txBody>
      </p:sp>
      <p:sp>
        <p:nvSpPr>
          <p:cNvPr id="8" name="Text 5"/>
          <p:cNvSpPr/>
          <p:nvPr/>
        </p:nvSpPr>
        <p:spPr>
          <a:xfrm>
            <a:off x="3365500" y="2095500"/>
            <a:ext cx="24130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Group Discussion</a:t>
            </a:r>
            <a:endParaRPr lang="en-US" sz="1200" dirty="0"/>
          </a:p>
        </p:txBody>
      </p:sp>
      <p:sp>
        <p:nvSpPr>
          <p:cNvPr id="9" name="Text 6"/>
          <p:cNvSpPr/>
          <p:nvPr/>
        </p:nvSpPr>
        <p:spPr>
          <a:xfrm>
            <a:off x="3365500" y="2343150"/>
            <a:ext cx="2413000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组织小组讨论，让参与者分享个人情感经历与电影情节的共鸣点。</a:t>
            </a:r>
            <a:endParaRPr lang="en-US" sz="1050" dirty="0"/>
          </a:p>
        </p:txBody>
      </p:sp>
      <p:sp>
        <p:nvSpPr>
          <p:cNvPr id="10" name="Text 7"/>
          <p:cNvSpPr/>
          <p:nvPr/>
        </p:nvSpPr>
        <p:spPr>
          <a:xfrm>
            <a:off x="6159500" y="2095500"/>
            <a:ext cx="24130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Audience Poll</a:t>
            </a:r>
            <a:endParaRPr lang="en-US" sz="1200" dirty="0"/>
          </a:p>
        </p:txBody>
      </p:sp>
      <p:sp>
        <p:nvSpPr>
          <p:cNvPr id="11" name="Text 8"/>
          <p:cNvSpPr/>
          <p:nvPr/>
        </p:nvSpPr>
        <p:spPr>
          <a:xfrm>
            <a:off x="6159500" y="2343150"/>
            <a:ext cx="2413000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进行观众投票，如‘你认为真正的灵魂伴侣是什么样的？’，增加参与感。</a:t>
            </a:r>
            <a:endParaRPr lang="en-US" sz="105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13335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71500" y="285750"/>
            <a:ext cx="7048500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3150"/>
              </a:lnSpc>
              <a:buNone/>
            </a:pPr>
            <a:endParaRPr lang="en-US" sz="2250" dirty="0"/>
          </a:p>
        </p:txBody>
      </p:sp>
      <p:sp>
        <p:nvSpPr>
          <p:cNvPr id="5" name="Text 2"/>
          <p:cNvSpPr/>
          <p:nvPr/>
        </p:nvSpPr>
        <p:spPr>
          <a:xfrm>
            <a:off x="571500" y="742950"/>
            <a:ext cx="70485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一致性</a:t>
            </a:r>
            <a:endParaRPr lang="en-US" sz="12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rcRect l="0" r="0" t="20395" b="20395"/>
          <a:stretch/>
        </p:blipFill>
        <p:spPr>
          <a:xfrm>
            <a:off x="571500" y="1990725"/>
            <a:ext cx="2413000" cy="142875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71500" y="3609975"/>
            <a:ext cx="24130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统一字体风格</a:t>
            </a:r>
            <a:endParaRPr lang="en-US" sz="1200" dirty="0"/>
          </a:p>
        </p:txBody>
      </p:sp>
      <p:sp>
        <p:nvSpPr>
          <p:cNvPr id="8" name="Text 4"/>
          <p:cNvSpPr/>
          <p:nvPr/>
        </p:nvSpPr>
        <p:spPr>
          <a:xfrm>
            <a:off x="571500" y="3857625"/>
            <a:ext cx="2413000" cy="6286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选择一种清晰易读的字体，如微软雅黑或Arial，应用于所有标题和正文，保持视觉上的连贯性。</a:t>
            </a:r>
            <a:endParaRPr lang="en-US" sz="10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rcRect l="0" r="0" t="20395" b="20395"/>
          <a:stretch/>
        </p:blipFill>
        <p:spPr>
          <a:xfrm>
            <a:off x="3365500" y="1990725"/>
            <a:ext cx="2413000" cy="142875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3365500" y="3609975"/>
            <a:ext cx="24130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色彩搭配协调</a:t>
            </a:r>
            <a:endParaRPr lang="en-US" sz="1200" dirty="0"/>
          </a:p>
        </p:txBody>
      </p:sp>
      <p:sp>
        <p:nvSpPr>
          <p:cNvPr id="11" name="Text 6"/>
          <p:cNvSpPr/>
          <p:nvPr/>
        </p:nvSpPr>
        <p:spPr>
          <a:xfrm>
            <a:off x="3365500" y="3857625"/>
            <a:ext cx="2413000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采用主色调与辅助色，确保每张幻灯片的色彩风格一致，提升整体专业感。</a:t>
            </a:r>
            <a:endParaRPr lang="en-US" sz="10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rcRect l="0" r="0" t="20395" b="20395"/>
          <a:stretch/>
        </p:blipFill>
        <p:spPr>
          <a:xfrm>
            <a:off x="6159500" y="1990725"/>
            <a:ext cx="2413000" cy="1428750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6159500" y="3609975"/>
            <a:ext cx="24130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布局设计规范</a:t>
            </a:r>
            <a:endParaRPr lang="en-US" sz="1200" dirty="0"/>
          </a:p>
        </p:txBody>
      </p:sp>
      <p:sp>
        <p:nvSpPr>
          <p:cNvPr id="14" name="Text 8"/>
          <p:cNvSpPr/>
          <p:nvPr/>
        </p:nvSpPr>
        <p:spPr>
          <a:xfrm>
            <a:off x="6159500" y="3857625"/>
            <a:ext cx="2413000" cy="6286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设定固定的标题位置、段落间距和项目符号样式，使每一页的排版整齐划一，便于观众阅读。</a:t>
            </a:r>
            <a:endParaRPr lang="en-US" sz="1050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13335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71500" y="285750"/>
            <a:ext cx="7048500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3150"/>
              </a:lnSpc>
              <a:buNone/>
            </a:pPr>
            <a:endParaRPr lang="en-US" sz="2250" dirty="0"/>
          </a:p>
        </p:txBody>
      </p:sp>
      <p:sp>
        <p:nvSpPr>
          <p:cNvPr id="5" name="Text 2"/>
          <p:cNvSpPr/>
          <p:nvPr/>
        </p:nvSpPr>
        <p:spPr>
          <a:xfrm>
            <a:off x="571500" y="742950"/>
            <a:ext cx="70485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语言表达</a:t>
            </a:r>
            <a:endParaRPr lang="en-US" sz="1200" dirty="0"/>
          </a:p>
        </p:txBody>
      </p:sp>
      <p:sp>
        <p:nvSpPr>
          <p:cNvPr id="6" name="Text 3"/>
          <p:cNvSpPr/>
          <p:nvPr/>
        </p:nvSpPr>
        <p:spPr>
          <a:xfrm>
            <a:off x="571500" y="2095500"/>
            <a:ext cx="2413000" cy="214312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1A04E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01</a:t>
            </a:r>
            <a:endParaRPr lang="en-US" sz="1200" dirty="0"/>
          </a:p>
        </p:txBody>
      </p:sp>
      <p:sp>
        <p:nvSpPr>
          <p:cNvPr id="7" name="Text 4"/>
          <p:cNvSpPr/>
          <p:nvPr/>
        </p:nvSpPr>
        <p:spPr>
          <a:xfrm>
            <a:off x="571500" y="2424113"/>
            <a:ext cx="24130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简洁明了</a:t>
            </a:r>
            <a:endParaRPr lang="en-US" sz="1200" dirty="0"/>
          </a:p>
        </p:txBody>
      </p:sp>
      <p:sp>
        <p:nvSpPr>
          <p:cNvPr id="8" name="Text 5"/>
          <p:cNvSpPr/>
          <p:nvPr/>
        </p:nvSpPr>
        <p:spPr>
          <a:xfrm>
            <a:off x="571500" y="2671763"/>
            <a:ext cx="2413000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使用简单直白的语言，避免冗长复杂的句子，确保信息传递清晰无误。</a:t>
            </a:r>
            <a:endParaRPr lang="en-US" sz="1050" dirty="0"/>
          </a:p>
        </p:txBody>
      </p:sp>
      <p:sp>
        <p:nvSpPr>
          <p:cNvPr id="9" name="Text 6"/>
          <p:cNvSpPr/>
          <p:nvPr/>
        </p:nvSpPr>
        <p:spPr>
          <a:xfrm>
            <a:off x="3365500" y="2095500"/>
            <a:ext cx="2413000" cy="214312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1A04E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02</a:t>
            </a:r>
            <a:endParaRPr lang="en-US" sz="1200" dirty="0"/>
          </a:p>
        </p:txBody>
      </p:sp>
      <p:sp>
        <p:nvSpPr>
          <p:cNvPr id="10" name="Text 7"/>
          <p:cNvSpPr/>
          <p:nvPr/>
        </p:nvSpPr>
        <p:spPr>
          <a:xfrm>
            <a:off x="3365500" y="2424113"/>
            <a:ext cx="24130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突出重点</a:t>
            </a:r>
            <a:endParaRPr lang="en-US" sz="1200" dirty="0"/>
          </a:p>
        </p:txBody>
      </p:sp>
      <p:sp>
        <p:nvSpPr>
          <p:cNvPr id="11" name="Text 8"/>
          <p:cNvSpPr/>
          <p:nvPr/>
        </p:nvSpPr>
        <p:spPr>
          <a:xfrm>
            <a:off x="3365500" y="2671763"/>
            <a:ext cx="2413000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通过加粗或改变颜色来强调关键信息，使观众能迅速捕捉到演讲的核心观点。</a:t>
            </a:r>
            <a:endParaRPr lang="en-US" sz="1050" dirty="0"/>
          </a:p>
        </p:txBody>
      </p:sp>
      <p:sp>
        <p:nvSpPr>
          <p:cNvPr id="12" name="Text 9"/>
          <p:cNvSpPr/>
          <p:nvPr/>
        </p:nvSpPr>
        <p:spPr>
          <a:xfrm>
            <a:off x="6159500" y="2095500"/>
            <a:ext cx="2413000" cy="214312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1A04E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03</a:t>
            </a:r>
            <a:endParaRPr lang="en-US" sz="1200" dirty="0"/>
          </a:p>
        </p:txBody>
      </p:sp>
      <p:sp>
        <p:nvSpPr>
          <p:cNvPr id="13" name="Text 10"/>
          <p:cNvSpPr/>
          <p:nvPr/>
        </p:nvSpPr>
        <p:spPr>
          <a:xfrm>
            <a:off x="6159500" y="2424113"/>
            <a:ext cx="24130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避免过载</a:t>
            </a:r>
            <a:endParaRPr lang="en-US" sz="1200" dirty="0"/>
          </a:p>
        </p:txBody>
      </p:sp>
      <p:sp>
        <p:nvSpPr>
          <p:cNvPr id="14" name="Text 11"/>
          <p:cNvSpPr/>
          <p:nvPr/>
        </p:nvSpPr>
        <p:spPr>
          <a:xfrm>
            <a:off x="6159500" y="2671763"/>
            <a:ext cx="2413000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每张幻灯片只包含一个主要概念，防止信息过多导致观众难以消化。</a:t>
            </a:r>
            <a:endParaRPr lang="en-US" sz="1050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2014538"/>
            <a:ext cx="8001000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5250"/>
              </a:lnSpc>
              <a:buNone/>
            </a:pPr>
            <a:r>
              <a:rPr lang="en-US" sz="375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THANKS</a:t>
            </a:r>
            <a:endParaRPr lang="en-US" sz="3750" dirty="0"/>
          </a:p>
        </p:txBody>
      </p:sp>
      <p:sp>
        <p:nvSpPr>
          <p:cNvPr id="4" name="Shape 1"/>
          <p:cNvSpPr/>
          <p:nvPr/>
        </p:nvSpPr>
        <p:spPr>
          <a:xfrm>
            <a:off x="571500" y="3014663"/>
            <a:ext cx="604838" cy="1143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5" name="Text 2"/>
          <p:cNvSpPr/>
          <p:nvPr/>
        </p:nvSpPr>
        <p:spPr>
          <a:xfrm>
            <a:off x="571500" y="3462337"/>
            <a:ext cx="8001000" cy="219075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725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PPT内容由通义AI生成，访问tongyi.ai智能生成更多PPT</a:t>
            </a:r>
            <a:endParaRPr lang="en-US" sz="12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2647950"/>
            <a:ext cx="4762500" cy="13335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5250"/>
              </a:lnSpc>
              <a:buNone/>
            </a:pPr>
            <a:r>
              <a:rPr lang="en-US" sz="375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电影简介：我们编织了一束美丽的花束</a:t>
            </a:r>
            <a:endParaRPr lang="en-US" sz="3750" dirty="0"/>
          </a:p>
        </p:txBody>
      </p:sp>
      <p:sp>
        <p:nvSpPr>
          <p:cNvPr id="4" name="Shape 1"/>
          <p:cNvSpPr/>
          <p:nvPr/>
        </p:nvSpPr>
        <p:spPr>
          <a:xfrm>
            <a:off x="571500" y="4157662"/>
            <a:ext cx="4762500" cy="14288"/>
          </a:xfrm>
          <a:prstGeom prst="rect">
            <a:avLst/>
          </a:prstGeom>
          <a:solidFill>
            <a:srgbClr val="000000">
              <a:alpha val="30000"/>
            </a:srgbClr>
          </a:solidFill>
          <a:ln/>
        </p:spPr>
      </p:sp>
      <p:sp>
        <p:nvSpPr>
          <p:cNvPr id="5" name="Text 2"/>
          <p:cNvSpPr/>
          <p:nvPr/>
        </p:nvSpPr>
        <p:spPr>
          <a:xfrm>
            <a:off x="571500" y="4362450"/>
            <a:ext cx="47625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6" name="Text 3"/>
          <p:cNvSpPr/>
          <p:nvPr/>
        </p:nvSpPr>
        <p:spPr>
          <a:xfrm>
            <a:off x="5419725" y="3009900"/>
            <a:ext cx="3729038" cy="28575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22500"/>
              </a:lnSpc>
              <a:buNone/>
            </a:pPr>
            <a:r>
              <a:rPr lang="en-US" sz="22500" b="1" dirty="0">
                <a:solidFill>
                  <a:srgbClr val="01A04E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01</a:t>
            </a:r>
            <a:endParaRPr lang="en-US" sz="225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71500" y="285750"/>
            <a:ext cx="7048500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3150"/>
              </a:lnSpc>
              <a:buNone/>
            </a:pPr>
            <a:endParaRPr lang="en-US" sz="2250" dirty="0"/>
          </a:p>
        </p:txBody>
      </p:sp>
      <p:sp>
        <p:nvSpPr>
          <p:cNvPr id="5" name="Text 2"/>
          <p:cNvSpPr/>
          <p:nvPr/>
        </p:nvSpPr>
        <p:spPr>
          <a:xfrm>
            <a:off x="571500" y="742950"/>
            <a:ext cx="70485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电影概览</a:t>
            </a:r>
            <a:endParaRPr lang="en-US" sz="12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rcRect l="0" r="0" t="0" b="0"/>
          <a:stretch/>
        </p:blipFill>
        <p:spPr>
          <a:xfrm>
            <a:off x="1190625" y="2095500"/>
            <a:ext cx="476250" cy="47625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71500" y="2686050"/>
            <a:ext cx="17145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影片亮点</a:t>
            </a:r>
            <a:endParaRPr lang="en-US" sz="1200" dirty="0"/>
          </a:p>
        </p:txBody>
      </p:sp>
      <p:sp>
        <p:nvSpPr>
          <p:cNvPr id="8" name="Text 4"/>
          <p:cNvSpPr/>
          <p:nvPr/>
        </p:nvSpPr>
        <p:spPr>
          <a:xfrm>
            <a:off x="571500" y="2933700"/>
            <a:ext cx="1714500" cy="6286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细腻情感描绘，真实生活场景，展现现代青年爱情之美与无助。</a:t>
            </a:r>
            <a:endParaRPr lang="en-US" sz="10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rcRect l="0" r="0" t="0" b="0"/>
          <a:stretch/>
        </p:blipFill>
        <p:spPr>
          <a:xfrm>
            <a:off x="3286125" y="2095500"/>
            <a:ext cx="476250" cy="47625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2667000" y="2686050"/>
            <a:ext cx="17145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邂逅缘起</a:t>
            </a:r>
            <a:endParaRPr lang="en-US" sz="1200" dirty="0"/>
          </a:p>
        </p:txBody>
      </p:sp>
      <p:sp>
        <p:nvSpPr>
          <p:cNvPr id="11" name="Text 6"/>
          <p:cNvSpPr/>
          <p:nvPr/>
        </p:nvSpPr>
        <p:spPr>
          <a:xfrm>
            <a:off x="2667000" y="2933700"/>
            <a:ext cx="1714500" cy="6286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错过末班车的偶遇，共同兴趣如文学艺术，迅速拉近彼此距离。</a:t>
            </a:r>
            <a:endParaRPr lang="en-US" sz="10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rcRect l="0" r="0" t="0" b="0"/>
          <a:stretch/>
        </p:blipFill>
        <p:spPr>
          <a:xfrm>
            <a:off x="5381625" y="2095500"/>
            <a:ext cx="476250" cy="476250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4762500" y="2686050"/>
            <a:ext cx="17145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甜蜜关系</a:t>
            </a:r>
            <a:endParaRPr lang="en-US" sz="1200" dirty="0"/>
          </a:p>
        </p:txBody>
      </p:sp>
      <p:sp>
        <p:nvSpPr>
          <p:cNvPr id="14" name="Text 8"/>
          <p:cNvSpPr/>
          <p:nvPr/>
        </p:nvSpPr>
        <p:spPr>
          <a:xfrm>
            <a:off x="4762500" y="2933700"/>
            <a:ext cx="1714500" cy="6286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共享书籍、电影与音乐，快速建立深厚浪漫联系，完美爱情初现。</a:t>
            </a:r>
            <a:endParaRPr lang="en-US" sz="1050" dirty="0"/>
          </a:p>
        </p:txBody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5"/>
          <a:srcRect l="0" r="0" t="0" b="0"/>
          <a:stretch/>
        </p:blipFill>
        <p:spPr>
          <a:xfrm>
            <a:off x="7477125" y="2095500"/>
            <a:ext cx="476250" cy="476250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6858000" y="2686050"/>
            <a:ext cx="17145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生活压力</a:t>
            </a:r>
            <a:endParaRPr lang="en-US" sz="1200" dirty="0"/>
          </a:p>
        </p:txBody>
      </p:sp>
      <p:sp>
        <p:nvSpPr>
          <p:cNvPr id="17" name="Text 10"/>
          <p:cNvSpPr/>
          <p:nvPr/>
        </p:nvSpPr>
        <p:spPr>
          <a:xfrm>
            <a:off x="6858000" y="2933700"/>
            <a:ext cx="1714500" cy="6286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工作忙碌与生活节奏差异，逐渐显露矛盾，侵蚀二人感情基础。</a:t>
            </a:r>
            <a:endParaRPr lang="en-US" sz="10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rcRect l="12500" r="12500" t="0" b="0"/>
          <a:stretch/>
        </p:blipFill>
        <p:spPr>
          <a:xfrm>
            <a:off x="5286375" y="0"/>
            <a:ext cx="3857625" cy="51435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71500" y="285750"/>
            <a:ext cx="4038600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3150"/>
              </a:lnSpc>
              <a:buNone/>
            </a:pPr>
            <a:endParaRPr lang="en-US" sz="2250" dirty="0"/>
          </a:p>
        </p:txBody>
      </p:sp>
      <p:sp>
        <p:nvSpPr>
          <p:cNvPr id="6" name="Text 2"/>
          <p:cNvSpPr/>
          <p:nvPr/>
        </p:nvSpPr>
        <p:spPr>
          <a:xfrm>
            <a:off x="571500" y="742950"/>
            <a:ext cx="40386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转折点分析</a:t>
            </a:r>
            <a:endParaRPr lang="en-US" sz="1200" dirty="0"/>
          </a:p>
        </p:txBody>
      </p:sp>
      <p:sp>
        <p:nvSpPr>
          <p:cNvPr id="7" name="Text 3"/>
          <p:cNvSpPr/>
          <p:nvPr/>
        </p:nvSpPr>
        <p:spPr>
          <a:xfrm>
            <a:off x="571500" y="952500"/>
            <a:ext cx="1881187" cy="214312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1A04E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01</a:t>
            </a:r>
            <a:endParaRPr lang="en-US" sz="1200" dirty="0"/>
          </a:p>
        </p:txBody>
      </p:sp>
      <p:sp>
        <p:nvSpPr>
          <p:cNvPr id="8" name="Text 4"/>
          <p:cNvSpPr/>
          <p:nvPr/>
        </p:nvSpPr>
        <p:spPr>
          <a:xfrm>
            <a:off x="571500" y="1281113"/>
            <a:ext cx="1881187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生活压力浮现</a:t>
            </a:r>
            <a:endParaRPr lang="en-US" sz="1200" dirty="0"/>
          </a:p>
        </p:txBody>
      </p:sp>
      <p:sp>
        <p:nvSpPr>
          <p:cNvPr id="9" name="Text 5"/>
          <p:cNvSpPr/>
          <p:nvPr/>
        </p:nvSpPr>
        <p:spPr>
          <a:xfrm>
            <a:off x="571500" y="1528763"/>
            <a:ext cx="1881187" cy="6286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随着时间推移，生活的现实压力开始显现，考验着这对情侣的爱情。</a:t>
            </a:r>
            <a:endParaRPr lang="en-US" sz="1050" dirty="0"/>
          </a:p>
        </p:txBody>
      </p:sp>
      <p:sp>
        <p:nvSpPr>
          <p:cNvPr id="10" name="Text 6"/>
          <p:cNvSpPr/>
          <p:nvPr/>
        </p:nvSpPr>
        <p:spPr>
          <a:xfrm>
            <a:off x="2833688" y="952500"/>
            <a:ext cx="1881187" cy="214312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1A04E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02</a:t>
            </a:r>
            <a:endParaRPr lang="en-US" sz="1200" dirty="0"/>
          </a:p>
        </p:txBody>
      </p:sp>
      <p:sp>
        <p:nvSpPr>
          <p:cNvPr id="11" name="Text 7"/>
          <p:cNvSpPr/>
          <p:nvPr/>
        </p:nvSpPr>
        <p:spPr>
          <a:xfrm>
            <a:off x="2833688" y="1281113"/>
            <a:ext cx="1881187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职业与爱情的冲突</a:t>
            </a:r>
            <a:endParaRPr lang="en-US" sz="1200" dirty="0"/>
          </a:p>
        </p:txBody>
      </p:sp>
      <p:sp>
        <p:nvSpPr>
          <p:cNvPr id="12" name="Text 8"/>
          <p:cNvSpPr/>
          <p:nvPr/>
        </p:nvSpPr>
        <p:spPr>
          <a:xfrm>
            <a:off x="2833688" y="1528763"/>
            <a:ext cx="1881187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男主角忙于工作，重心从爱情转向事业，与女主角产生分歧。</a:t>
            </a:r>
            <a:endParaRPr lang="en-US" sz="1050" dirty="0"/>
          </a:p>
        </p:txBody>
      </p:sp>
      <p:sp>
        <p:nvSpPr>
          <p:cNvPr id="13" name="Text 9"/>
          <p:cNvSpPr/>
          <p:nvPr/>
        </p:nvSpPr>
        <p:spPr>
          <a:xfrm>
            <a:off x="571500" y="2347913"/>
            <a:ext cx="1881187" cy="214312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1A04E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03</a:t>
            </a:r>
            <a:endParaRPr lang="en-US" sz="1200" dirty="0"/>
          </a:p>
        </p:txBody>
      </p:sp>
      <p:sp>
        <p:nvSpPr>
          <p:cNvPr id="14" name="Text 10"/>
          <p:cNvSpPr/>
          <p:nvPr/>
        </p:nvSpPr>
        <p:spPr>
          <a:xfrm>
            <a:off x="571500" y="2676525"/>
            <a:ext cx="1881187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浪漫与现实的碰撞</a:t>
            </a:r>
            <a:endParaRPr lang="en-US" sz="1200" dirty="0"/>
          </a:p>
        </p:txBody>
      </p:sp>
      <p:sp>
        <p:nvSpPr>
          <p:cNvPr id="15" name="Text 11"/>
          <p:cNvSpPr/>
          <p:nvPr/>
        </p:nvSpPr>
        <p:spPr>
          <a:xfrm>
            <a:off x="571500" y="2924175"/>
            <a:ext cx="1881187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女主角追求诗意与浪漫，而现实的摩擦逐渐侵蚀了他们的甜蜜。</a:t>
            </a:r>
            <a:endParaRPr lang="en-US" sz="1050" dirty="0"/>
          </a:p>
        </p:txBody>
      </p:sp>
      <p:sp>
        <p:nvSpPr>
          <p:cNvPr id="16" name="Text 12"/>
          <p:cNvSpPr/>
          <p:nvPr/>
        </p:nvSpPr>
        <p:spPr>
          <a:xfrm>
            <a:off x="2833688" y="2347913"/>
            <a:ext cx="1881187" cy="214312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1A04E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04</a:t>
            </a:r>
            <a:endParaRPr lang="en-US" sz="1200" dirty="0"/>
          </a:p>
        </p:txBody>
      </p:sp>
      <p:sp>
        <p:nvSpPr>
          <p:cNvPr id="17" name="Text 13"/>
          <p:cNvSpPr/>
          <p:nvPr/>
        </p:nvSpPr>
        <p:spPr>
          <a:xfrm>
            <a:off x="2833688" y="2676525"/>
            <a:ext cx="1881187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平静的分手</a:t>
            </a:r>
            <a:endParaRPr lang="en-US" sz="1200" dirty="0"/>
          </a:p>
        </p:txBody>
      </p:sp>
      <p:sp>
        <p:nvSpPr>
          <p:cNvPr id="18" name="Text 14"/>
          <p:cNvSpPr/>
          <p:nvPr/>
        </p:nvSpPr>
        <p:spPr>
          <a:xfrm>
            <a:off x="2833688" y="2924175"/>
            <a:ext cx="1881187" cy="6286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最终，他们在餐桌上平静地表达了各自的感受，选择了分手，场面令人心碎。</a:t>
            </a:r>
            <a:endParaRPr lang="en-US" sz="10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3314700"/>
            <a:ext cx="4762500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5250"/>
              </a:lnSpc>
              <a:buNone/>
            </a:pPr>
            <a:r>
              <a:rPr lang="en-US" sz="375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关系剖析：为何分手？</a:t>
            </a:r>
            <a:endParaRPr lang="en-US" sz="3750" dirty="0"/>
          </a:p>
        </p:txBody>
      </p:sp>
      <p:sp>
        <p:nvSpPr>
          <p:cNvPr id="4" name="Shape 1"/>
          <p:cNvSpPr/>
          <p:nvPr/>
        </p:nvSpPr>
        <p:spPr>
          <a:xfrm>
            <a:off x="571500" y="4157662"/>
            <a:ext cx="4762500" cy="14288"/>
          </a:xfrm>
          <a:prstGeom prst="rect">
            <a:avLst/>
          </a:prstGeom>
          <a:solidFill>
            <a:srgbClr val="000000">
              <a:alpha val="30000"/>
            </a:srgbClr>
          </a:solidFill>
          <a:ln/>
        </p:spPr>
      </p:sp>
      <p:sp>
        <p:nvSpPr>
          <p:cNvPr id="5" name="Text 2"/>
          <p:cNvSpPr/>
          <p:nvPr/>
        </p:nvSpPr>
        <p:spPr>
          <a:xfrm>
            <a:off x="571500" y="4362450"/>
            <a:ext cx="47625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6" name="Text 3"/>
          <p:cNvSpPr/>
          <p:nvPr/>
        </p:nvSpPr>
        <p:spPr>
          <a:xfrm>
            <a:off x="5419725" y="3009900"/>
            <a:ext cx="3729038" cy="28575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22500"/>
              </a:lnSpc>
              <a:buNone/>
            </a:pPr>
            <a:r>
              <a:rPr lang="en-US" sz="22500" b="1" dirty="0">
                <a:solidFill>
                  <a:srgbClr val="01A04E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02</a:t>
            </a:r>
            <a:endParaRPr lang="en-US" sz="225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rcRect l="12500" r="12500" t="0" b="0"/>
          <a:stretch/>
        </p:blipFill>
        <p:spPr>
          <a:xfrm>
            <a:off x="0" y="0"/>
            <a:ext cx="3857625" cy="51435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429125" y="285750"/>
            <a:ext cx="3238500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3150"/>
              </a:lnSpc>
              <a:buNone/>
            </a:pPr>
            <a:endParaRPr lang="en-US" sz="2250" dirty="0"/>
          </a:p>
        </p:txBody>
      </p:sp>
      <p:sp>
        <p:nvSpPr>
          <p:cNvPr id="6" name="Text 2"/>
          <p:cNvSpPr/>
          <p:nvPr/>
        </p:nvSpPr>
        <p:spPr>
          <a:xfrm>
            <a:off x="4429125" y="742950"/>
            <a:ext cx="32385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关系特征</a:t>
            </a:r>
            <a:endParaRPr lang="en-US" sz="1200" dirty="0"/>
          </a:p>
        </p:txBody>
      </p:sp>
      <p:sp>
        <p:nvSpPr>
          <p:cNvPr id="7" name="Text 3"/>
          <p:cNvSpPr/>
          <p:nvPr/>
        </p:nvSpPr>
        <p:spPr>
          <a:xfrm>
            <a:off x="4429125" y="952500"/>
            <a:ext cx="4143375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兴趣吸引</a:t>
            </a:r>
            <a:endParaRPr lang="en-US" sz="1200" dirty="0"/>
          </a:p>
        </p:txBody>
      </p:sp>
      <p:sp>
        <p:nvSpPr>
          <p:cNvPr id="8" name="Text 4"/>
          <p:cNvSpPr/>
          <p:nvPr/>
        </p:nvSpPr>
        <p:spPr>
          <a:xfrm>
            <a:off x="4429125" y="1200150"/>
            <a:ext cx="4143375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许多情侣因共享流行文化、音乐或动漫等兴趣而结缘，表面相似性成为初识的桥梁，但关系常停留在浅层。</a:t>
            </a:r>
            <a:endParaRPr lang="en-US" sz="1050" dirty="0"/>
          </a:p>
        </p:txBody>
      </p:sp>
      <p:sp>
        <p:nvSpPr>
          <p:cNvPr id="9" name="Text 5"/>
          <p:cNvSpPr/>
          <p:nvPr/>
        </p:nvSpPr>
        <p:spPr>
          <a:xfrm>
            <a:off x="4429125" y="1809750"/>
            <a:ext cx="4143375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深度探索缺失</a:t>
            </a:r>
            <a:endParaRPr lang="en-US" sz="1200" dirty="0"/>
          </a:p>
        </p:txBody>
      </p:sp>
      <p:sp>
        <p:nvSpPr>
          <p:cNvPr id="10" name="Text 6"/>
          <p:cNvSpPr/>
          <p:nvPr/>
        </p:nvSpPr>
        <p:spPr>
          <a:xfrm>
            <a:off x="4429125" y="2057400"/>
            <a:ext cx="4143375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电影中的主角虽同好文学，却未深入探讨彼此差异，如对异性看法的不同，导致关系根基不稳。</a:t>
            </a:r>
            <a:endParaRPr lang="en-US" sz="1050" dirty="0"/>
          </a:p>
        </p:txBody>
      </p:sp>
      <p:sp>
        <p:nvSpPr>
          <p:cNvPr id="11" name="Text 7"/>
          <p:cNvSpPr/>
          <p:nvPr/>
        </p:nvSpPr>
        <p:spPr>
          <a:xfrm>
            <a:off x="4429125" y="2667000"/>
            <a:ext cx="4143375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生活节奏分歧</a:t>
            </a:r>
            <a:endParaRPr lang="en-US" sz="1200" dirty="0"/>
          </a:p>
        </p:txBody>
      </p:sp>
      <p:sp>
        <p:nvSpPr>
          <p:cNvPr id="12" name="Text 8"/>
          <p:cNvSpPr/>
          <p:nvPr/>
        </p:nvSpPr>
        <p:spPr>
          <a:xfrm>
            <a:off x="4429125" y="2914650"/>
            <a:ext cx="4143375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随着生活压力增大，男主人公忙于工作，女主人公追求艺术生活，价值观冲突加剧，亲密感逐渐消退。</a:t>
            </a:r>
            <a:endParaRPr lang="en-US" sz="10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71500" y="285750"/>
            <a:ext cx="7048500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3150"/>
              </a:lnSpc>
              <a:buNone/>
            </a:pPr>
            <a:endParaRPr lang="en-US" sz="2250" dirty="0"/>
          </a:p>
        </p:txBody>
      </p:sp>
      <p:sp>
        <p:nvSpPr>
          <p:cNvPr id="5" name="Text 2"/>
          <p:cNvSpPr/>
          <p:nvPr/>
        </p:nvSpPr>
        <p:spPr>
          <a:xfrm>
            <a:off x="571500" y="742950"/>
            <a:ext cx="70485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结论</a:t>
            </a:r>
            <a:endParaRPr lang="en-US" sz="1200" dirty="0"/>
          </a:p>
        </p:txBody>
      </p:sp>
      <p:sp>
        <p:nvSpPr>
          <p:cNvPr id="6" name="Text 3"/>
          <p:cNvSpPr/>
          <p:nvPr/>
        </p:nvSpPr>
        <p:spPr>
          <a:xfrm>
            <a:off x="533400" y="2095500"/>
            <a:ext cx="165735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现实挑战</a:t>
            </a:r>
            <a:endParaRPr lang="en-US" sz="1200" dirty="0"/>
          </a:p>
        </p:txBody>
      </p:sp>
      <p:sp>
        <p:nvSpPr>
          <p:cNvPr id="7" name="Shape 4"/>
          <p:cNvSpPr/>
          <p:nvPr/>
        </p:nvSpPr>
        <p:spPr>
          <a:xfrm>
            <a:off x="533400" y="2495550"/>
            <a:ext cx="8001000" cy="19050"/>
          </a:xfrm>
          <a:prstGeom prst="rect">
            <a:avLst/>
          </a:prstGeom>
          <a:solidFill>
            <a:srgbClr val="01A04E"/>
          </a:solidFill>
          <a:ln/>
        </p:spPr>
      </p:sp>
      <p:sp>
        <p:nvSpPr>
          <p:cNvPr id="8" name="Shape 5"/>
          <p:cNvSpPr/>
          <p:nvPr/>
        </p:nvSpPr>
        <p:spPr>
          <a:xfrm>
            <a:off x="1307306" y="2457450"/>
            <a:ext cx="109538" cy="109538"/>
          </a:xfrm>
          <a:prstGeom prst="roundRect">
            <a:avLst>
              <a:gd name="adj" fmla="val 50000"/>
            </a:avLst>
          </a:prstGeom>
          <a:solidFill>
            <a:srgbClr val="01A04E"/>
          </a:solidFill>
          <a:ln/>
        </p:spPr>
      </p:sp>
      <p:sp>
        <p:nvSpPr>
          <p:cNvPr id="9" name="Text 6"/>
          <p:cNvSpPr/>
          <p:nvPr/>
        </p:nvSpPr>
        <p:spPr>
          <a:xfrm>
            <a:off x="533400" y="2719388"/>
            <a:ext cx="1657350" cy="6286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面对生活压力，他们妥协于现实，生活节奏的差异加剧摩擦，亲密感减弱。</a:t>
            </a:r>
            <a:endParaRPr lang="en-US" sz="1050" dirty="0"/>
          </a:p>
        </p:txBody>
      </p:sp>
      <p:sp>
        <p:nvSpPr>
          <p:cNvPr id="10" name="Text 7"/>
          <p:cNvSpPr/>
          <p:nvPr/>
        </p:nvSpPr>
        <p:spPr>
          <a:xfrm>
            <a:off x="2571750" y="2095500"/>
            <a:ext cx="165735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价值冲突</a:t>
            </a:r>
            <a:endParaRPr lang="en-US" sz="1200" dirty="0"/>
          </a:p>
        </p:txBody>
      </p:sp>
      <p:sp>
        <p:nvSpPr>
          <p:cNvPr id="11" name="Shape 8"/>
          <p:cNvSpPr/>
          <p:nvPr/>
        </p:nvSpPr>
        <p:spPr>
          <a:xfrm>
            <a:off x="3345656" y="2457450"/>
            <a:ext cx="109538" cy="109538"/>
          </a:xfrm>
          <a:prstGeom prst="roundRect">
            <a:avLst>
              <a:gd name="adj" fmla="val 50000"/>
            </a:avLst>
          </a:prstGeom>
          <a:solidFill>
            <a:srgbClr val="01A04E"/>
          </a:solidFill>
          <a:ln/>
        </p:spPr>
      </p:sp>
      <p:sp>
        <p:nvSpPr>
          <p:cNvPr id="12" name="Text 9"/>
          <p:cNvSpPr/>
          <p:nvPr/>
        </p:nvSpPr>
        <p:spPr>
          <a:xfrm>
            <a:off x="2571750" y="2719388"/>
            <a:ext cx="1657350" cy="6286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价值观的分歧导致浪漫褪色，爱情的本质被质疑，反映出关系的脆弱性。</a:t>
            </a:r>
            <a:endParaRPr lang="en-US" sz="1050" dirty="0"/>
          </a:p>
        </p:txBody>
      </p:sp>
      <p:sp>
        <p:nvSpPr>
          <p:cNvPr id="13" name="Text 10"/>
          <p:cNvSpPr/>
          <p:nvPr/>
        </p:nvSpPr>
        <p:spPr>
          <a:xfrm>
            <a:off x="4610100" y="2095500"/>
            <a:ext cx="165735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爱情真伪</a:t>
            </a:r>
            <a:endParaRPr lang="en-US" sz="1200" dirty="0"/>
          </a:p>
        </p:txBody>
      </p:sp>
      <p:sp>
        <p:nvSpPr>
          <p:cNvPr id="14" name="Shape 11"/>
          <p:cNvSpPr/>
          <p:nvPr/>
        </p:nvSpPr>
        <p:spPr>
          <a:xfrm>
            <a:off x="5384006" y="2457450"/>
            <a:ext cx="109538" cy="109538"/>
          </a:xfrm>
          <a:prstGeom prst="roundRect">
            <a:avLst>
              <a:gd name="adj" fmla="val 50000"/>
            </a:avLst>
          </a:prstGeom>
          <a:solidFill>
            <a:srgbClr val="01A04E"/>
          </a:solidFill>
          <a:ln/>
        </p:spPr>
      </p:sp>
      <p:sp>
        <p:nvSpPr>
          <p:cNvPr id="15" name="Text 12"/>
          <p:cNvSpPr/>
          <p:nvPr/>
        </p:nvSpPr>
        <p:spPr>
          <a:xfrm>
            <a:off x="4610100" y="2719388"/>
            <a:ext cx="1657350" cy="6286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他们的爱被视为虚假，未能经受住时间与现实的考验，揭示了表面相似性的局限。</a:t>
            </a:r>
            <a:endParaRPr lang="en-US" sz="1050" dirty="0"/>
          </a:p>
        </p:txBody>
      </p:sp>
      <p:sp>
        <p:nvSpPr>
          <p:cNvPr id="16" name="Text 13"/>
          <p:cNvSpPr/>
          <p:nvPr/>
        </p:nvSpPr>
        <p:spPr>
          <a:xfrm>
            <a:off x="6648450" y="2095500"/>
            <a:ext cx="165735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教训启示</a:t>
            </a:r>
            <a:endParaRPr lang="en-US" sz="1200" dirty="0"/>
          </a:p>
        </p:txBody>
      </p:sp>
      <p:sp>
        <p:nvSpPr>
          <p:cNvPr id="17" name="Shape 14"/>
          <p:cNvSpPr/>
          <p:nvPr/>
        </p:nvSpPr>
        <p:spPr>
          <a:xfrm rot="5400000">
            <a:off x="8524875" y="2452688"/>
            <a:ext cx="119063" cy="104775"/>
          </a:xfrm>
          <a:prstGeom prst="triangle">
            <a:avLst/>
          </a:prstGeom>
          <a:solidFill>
            <a:srgbClr val="01A04E"/>
          </a:solidFill>
          <a:ln/>
        </p:spPr>
      </p:sp>
      <p:sp>
        <p:nvSpPr>
          <p:cNvPr id="18" name="Shape 15"/>
          <p:cNvSpPr/>
          <p:nvPr/>
        </p:nvSpPr>
        <p:spPr>
          <a:xfrm>
            <a:off x="7422356" y="2457450"/>
            <a:ext cx="109538" cy="109538"/>
          </a:xfrm>
          <a:prstGeom prst="roundRect">
            <a:avLst>
              <a:gd name="adj" fmla="val 50000"/>
            </a:avLst>
          </a:prstGeom>
          <a:solidFill>
            <a:srgbClr val="01A04E"/>
          </a:solidFill>
          <a:ln/>
        </p:spPr>
      </p:sp>
      <p:sp>
        <p:nvSpPr>
          <p:cNvPr id="19" name="Text 16"/>
          <p:cNvSpPr/>
          <p:nvPr/>
        </p:nvSpPr>
        <p:spPr>
          <a:xfrm>
            <a:off x="6648450" y="2719388"/>
            <a:ext cx="1657350" cy="6286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这段经历提示我们，真正的爱情需双方共同努力，面对挑战，保持价值的一致性。</a:t>
            </a:r>
            <a:endParaRPr lang="en-US" sz="10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3314700"/>
            <a:ext cx="4762500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5250"/>
              </a:lnSpc>
              <a:buNone/>
            </a:pPr>
            <a:r>
              <a:rPr lang="en-US" sz="375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灵魂伴侣定义</a:t>
            </a:r>
            <a:endParaRPr lang="en-US" sz="3750" dirty="0"/>
          </a:p>
        </p:txBody>
      </p:sp>
      <p:sp>
        <p:nvSpPr>
          <p:cNvPr id="4" name="Shape 1"/>
          <p:cNvSpPr/>
          <p:nvPr/>
        </p:nvSpPr>
        <p:spPr>
          <a:xfrm>
            <a:off x="571500" y="4157662"/>
            <a:ext cx="4762500" cy="14288"/>
          </a:xfrm>
          <a:prstGeom prst="rect">
            <a:avLst/>
          </a:prstGeom>
          <a:solidFill>
            <a:srgbClr val="000000">
              <a:alpha val="30000"/>
            </a:srgbClr>
          </a:solidFill>
          <a:ln/>
        </p:spPr>
      </p:sp>
      <p:sp>
        <p:nvSpPr>
          <p:cNvPr id="5" name="Text 2"/>
          <p:cNvSpPr/>
          <p:nvPr/>
        </p:nvSpPr>
        <p:spPr>
          <a:xfrm>
            <a:off x="571500" y="4362450"/>
            <a:ext cx="47625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6" name="Text 3"/>
          <p:cNvSpPr/>
          <p:nvPr/>
        </p:nvSpPr>
        <p:spPr>
          <a:xfrm>
            <a:off x="5419725" y="3009900"/>
            <a:ext cx="3729038" cy="28575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22500"/>
              </a:lnSpc>
              <a:buNone/>
            </a:pPr>
            <a:r>
              <a:rPr lang="en-US" sz="22500" b="1" dirty="0">
                <a:solidFill>
                  <a:srgbClr val="01A04E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03</a:t>
            </a:r>
            <a:endParaRPr lang="en-US" sz="225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26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2024-10-12T01:04:22Z</dcterms:created>
  <dcterms:modified xsi:type="dcterms:W3CDTF">2024-10-12T01:04:22Z</dcterms:modified>
</cp:coreProperties>
</file>